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9" r:id="rId3"/>
    <p:sldId id="257" r:id="rId4"/>
    <p:sldId id="260" r:id="rId5"/>
    <p:sldId id="263" r:id="rId6"/>
    <p:sldId id="264" r:id="rId7"/>
    <p:sldId id="268" r:id="rId8"/>
    <p:sldId id="269" r:id="rId9"/>
    <p:sldId id="270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4476" autoAdjust="0"/>
  </p:normalViewPr>
  <p:slideViewPr>
    <p:cSldViewPr>
      <p:cViewPr varScale="1">
        <p:scale>
          <a:sx n="46" d="100"/>
          <a:sy n="46" d="100"/>
        </p:scale>
        <p:origin x="1776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D8EA0E-82B2-43A2-A6B0-8C064AB0DC54}" type="datetimeFigureOut">
              <a:rPr lang="en-GB" smtClean="0"/>
              <a:t>13/11/2018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913FCA-54EA-4BC3-8047-988BD3AA6F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417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FCA-54EA-4BC3-8047-988BD3AA6FC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90551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FCA-54EA-4BC3-8047-988BD3AA6FC7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0968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FCA-54EA-4BC3-8047-988BD3AA6FC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9419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FCA-54EA-4BC3-8047-988BD3AA6FC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68066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FCA-54EA-4BC3-8047-988BD3AA6FC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73770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60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FCA-54EA-4BC3-8047-988BD3AA6FC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73770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FCA-54EA-4BC3-8047-988BD3AA6FC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73770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FCA-54EA-4BC3-8047-988BD3AA6FC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39946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FCA-54EA-4BC3-8047-988BD3AA6FC7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209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FCA-54EA-4BC3-8047-988BD3AA6FC7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20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782E1-4254-4F8F-9FF4-56E741BA6F56}" type="datetimeFigureOut">
              <a:rPr lang="en-GB" smtClean="0"/>
              <a:t>13/11/2018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0E7CF-E262-44AB-8663-D096469883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665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782E1-4254-4F8F-9FF4-56E741BA6F56}" type="datetimeFigureOut">
              <a:rPr lang="en-GB" smtClean="0"/>
              <a:t>13/11/2018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0E7CF-E262-44AB-8663-D096469883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80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782E1-4254-4F8F-9FF4-56E741BA6F56}" type="datetimeFigureOut">
              <a:rPr lang="en-GB" smtClean="0"/>
              <a:t>13/11/2018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0E7CF-E262-44AB-8663-D096469883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9120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782E1-4254-4F8F-9FF4-56E741BA6F56}" type="datetimeFigureOut">
              <a:rPr lang="en-GB" smtClean="0"/>
              <a:t>13/11/2018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0E7CF-E262-44AB-8663-D096469883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7917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782E1-4254-4F8F-9FF4-56E741BA6F56}" type="datetimeFigureOut">
              <a:rPr lang="en-GB" smtClean="0"/>
              <a:t>13/11/2018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0E7CF-E262-44AB-8663-D096469883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106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782E1-4254-4F8F-9FF4-56E741BA6F56}" type="datetimeFigureOut">
              <a:rPr lang="en-GB" smtClean="0"/>
              <a:t>13/11/2018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0E7CF-E262-44AB-8663-D096469883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459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782E1-4254-4F8F-9FF4-56E741BA6F56}" type="datetimeFigureOut">
              <a:rPr lang="en-GB" smtClean="0"/>
              <a:t>13/11/2018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0E7CF-E262-44AB-8663-D096469883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395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782E1-4254-4F8F-9FF4-56E741BA6F56}" type="datetimeFigureOut">
              <a:rPr lang="en-GB" smtClean="0"/>
              <a:t>13/11/2018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0E7CF-E262-44AB-8663-D096469883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003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782E1-4254-4F8F-9FF4-56E741BA6F56}" type="datetimeFigureOut">
              <a:rPr lang="en-GB" smtClean="0"/>
              <a:t>13/11/2018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0E7CF-E262-44AB-8663-D096469883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113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782E1-4254-4F8F-9FF4-56E741BA6F56}" type="datetimeFigureOut">
              <a:rPr lang="en-GB" smtClean="0"/>
              <a:t>13/11/2018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0E7CF-E262-44AB-8663-D096469883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826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782E1-4254-4F8F-9FF4-56E741BA6F56}" type="datetimeFigureOut">
              <a:rPr lang="en-GB" smtClean="0"/>
              <a:t>13/11/2018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0E7CF-E262-44AB-8663-D096469883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4087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782E1-4254-4F8F-9FF4-56E741BA6F56}" type="datetimeFigureOut">
              <a:rPr lang="en-GB" smtClean="0"/>
              <a:t>13/11/2018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0E7CF-E262-44AB-8663-D096469883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60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821953"/>
          </a:xfrm>
        </p:spPr>
        <p:txBody>
          <a:bodyPr>
            <a:normAutofit fontScale="90000"/>
          </a:bodyPr>
          <a:lstStyle/>
          <a:p>
            <a:r>
              <a:rPr lang="en-GB" dirty="0"/>
              <a:t>The Continuing Relevance of English Law to Irish Corporate Law Reform</a:t>
            </a:r>
            <a:br>
              <a:rPr lang="en-GB" dirty="0"/>
            </a:br>
            <a:br>
              <a:rPr lang="en-GB" sz="3300" b="1" dirty="0"/>
            </a:br>
            <a:r>
              <a:rPr lang="en-GB" sz="3300" b="1" dirty="0"/>
              <a:t>Professor Blanaid Clarke</a:t>
            </a:r>
            <a:br>
              <a:rPr lang="en-GB" sz="2800" dirty="0"/>
            </a:br>
            <a:r>
              <a:rPr lang="en-GB" sz="2800" i="1" dirty="0"/>
              <a:t>McCann FitzGerald Chair of Corporate Law</a:t>
            </a:r>
            <a:br>
              <a:rPr lang="en-GB" sz="2800" i="1" dirty="0"/>
            </a:br>
            <a:r>
              <a:rPr lang="en-GB" sz="2800" i="1" dirty="0"/>
              <a:t>Trinity College Dublin</a:t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37112"/>
            <a:ext cx="6400800" cy="2016224"/>
          </a:xfrm>
        </p:spPr>
        <p:txBody>
          <a:bodyPr>
            <a:normAutofit lnSpcReduction="10000"/>
          </a:bodyPr>
          <a:lstStyle/>
          <a:p>
            <a:r>
              <a:rPr lang="en-GB" dirty="0"/>
              <a:t>“Brexit and Law Reform in Ireland”</a:t>
            </a:r>
          </a:p>
          <a:p>
            <a:r>
              <a:rPr lang="en-GB" dirty="0"/>
              <a:t>Irish Law Reform Commission Annual Conference</a:t>
            </a:r>
          </a:p>
          <a:p>
            <a:r>
              <a:rPr lang="en-GB" sz="2600" dirty="0"/>
              <a:t>14 November 2018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373216"/>
            <a:ext cx="957263" cy="123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86470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1" descr="Screen Clippi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628800"/>
            <a:ext cx="5616623" cy="4464496"/>
          </a:xfrm>
        </p:spPr>
      </p:pic>
      <p:sp>
        <p:nvSpPr>
          <p:cNvPr id="4" name="Rectangle 3"/>
          <p:cNvSpPr/>
          <p:nvPr/>
        </p:nvSpPr>
        <p:spPr>
          <a:xfrm>
            <a:off x="142158" y="208527"/>
            <a:ext cx="898213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And Finally: Opportunities for Ireland? </a:t>
            </a:r>
          </a:p>
        </p:txBody>
      </p:sp>
    </p:spTree>
    <p:extLst>
      <p:ext uri="{BB962C8B-B14F-4D97-AF65-F5344CB8AC3E}">
        <p14:creationId xmlns:p14="http://schemas.microsoft.com/office/powerpoint/2010/main" val="1253697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712" y="2420888"/>
            <a:ext cx="7056783" cy="4248471"/>
          </a:xfrm>
        </p:spPr>
        <p:txBody>
          <a:bodyPr>
            <a:normAutofit fontScale="77500" lnSpcReduction="20000"/>
          </a:bodyPr>
          <a:lstStyle/>
          <a:p>
            <a:r>
              <a:rPr lang="en-GB" sz="3600" b="1" dirty="0"/>
              <a:t>Takeover Regulation</a:t>
            </a:r>
          </a:p>
          <a:p>
            <a:r>
              <a:rPr lang="en-GB" sz="3600" b="1" dirty="0"/>
              <a:t>Deferred Prosecution Agreements</a:t>
            </a:r>
          </a:p>
          <a:p>
            <a:r>
              <a:rPr lang="en-GB" sz="3600" b="1" dirty="0"/>
              <a:t>Schemes of Arrangement</a:t>
            </a:r>
          </a:p>
          <a:p>
            <a:r>
              <a:rPr lang="en-GB" sz="3600" b="1" dirty="0"/>
              <a:t>Senior Managers Regime</a:t>
            </a:r>
          </a:p>
          <a:p>
            <a:r>
              <a:rPr lang="en-GB" sz="3600" b="1" dirty="0"/>
              <a:t>International Fund and Asset Management </a:t>
            </a:r>
          </a:p>
          <a:p>
            <a:r>
              <a:rPr lang="en-GB" sz="3600" b="1" dirty="0"/>
              <a:t>ISDA Documentation</a:t>
            </a:r>
          </a:p>
          <a:p>
            <a:r>
              <a:rPr lang="en-GB" sz="3600" b="1" dirty="0"/>
              <a:t>Corporate Governance Codes and the Comply or Explain Approach</a:t>
            </a:r>
          </a:p>
          <a:p>
            <a:r>
              <a:rPr lang="en-GB" sz="3600" b="1" dirty="0"/>
              <a:t>Stewardship Codes</a:t>
            </a:r>
          </a:p>
          <a:p>
            <a:r>
              <a:rPr lang="en-GB" sz="3600" b="1" dirty="0"/>
              <a:t>Say on Pay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4721"/>
            <a:ext cx="8640960" cy="140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557059" y="1414721"/>
            <a:ext cx="821910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UK as Norm-Setter or Influencer</a:t>
            </a:r>
            <a:endParaRPr lang="en-US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90211"/>
            <a:ext cx="1785596" cy="156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8149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>English Law</a:t>
            </a:r>
            <a:br>
              <a:rPr lang="en-GB" b="1" dirty="0">
                <a:solidFill>
                  <a:srgbClr val="002060"/>
                </a:solidFill>
              </a:rPr>
            </a:br>
            <a:r>
              <a:rPr lang="en-GB" b="1" dirty="0">
                <a:solidFill>
                  <a:srgbClr val="002060"/>
                </a:solidFill>
              </a:rPr>
              <a:t>will continue to be relevant to</a:t>
            </a:r>
            <a:r>
              <a:rPr lang="en-GB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00808"/>
            <a:ext cx="8640960" cy="4425355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600" b="1" dirty="0"/>
              <a:t>Irish Law </a:t>
            </a:r>
            <a:r>
              <a:rPr lang="en-GB" sz="3600" dirty="0"/>
              <a:t>- where there is no EU law dimension</a:t>
            </a:r>
          </a:p>
          <a:p>
            <a:pPr marL="514350" indent="-514350">
              <a:buFont typeface="+mj-lt"/>
              <a:buAutoNum type="arabicPeriod"/>
            </a:pPr>
            <a:endParaRPr lang="en-GB" sz="3600" dirty="0"/>
          </a:p>
          <a:p>
            <a:pPr marL="514350" indent="-514350">
              <a:buFont typeface="+mj-lt"/>
              <a:buAutoNum type="arabicPeriod"/>
            </a:pPr>
            <a:r>
              <a:rPr lang="en-GB" sz="3600" b="1" dirty="0"/>
              <a:t>EU Law Reform </a:t>
            </a:r>
          </a:p>
          <a:p>
            <a:pPr marL="514350" indent="-514350">
              <a:buFont typeface="+mj-lt"/>
              <a:buAutoNum type="arabicPeriod"/>
            </a:pPr>
            <a:endParaRPr lang="en-GB" sz="3600" dirty="0"/>
          </a:p>
          <a:p>
            <a:pPr marL="514350" indent="-514350">
              <a:buFont typeface="+mj-lt"/>
              <a:buAutoNum type="arabicPeriod"/>
            </a:pPr>
            <a:r>
              <a:rPr lang="en-GB" sz="3600" b="1" dirty="0"/>
              <a:t>Irish Law </a:t>
            </a:r>
            <a:r>
              <a:rPr lang="en-GB" sz="3600" dirty="0"/>
              <a:t>- where EU legislation allows Member States a discretion in implementing Directives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F195EC1-9D2A-4CCC-8C81-224603589A51}"/>
              </a:ext>
            </a:extLst>
          </p:cNvPr>
          <p:cNvSpPr/>
          <p:nvPr/>
        </p:nvSpPr>
        <p:spPr>
          <a:xfrm>
            <a:off x="18403" y="-52040"/>
            <a:ext cx="27156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b="1" cap="none" spc="0" dirty="0">
                <a:ln/>
                <a:solidFill>
                  <a:schemeClr val="accent4"/>
                </a:solidFill>
                <a:effectLst/>
              </a:rPr>
              <a:t>My View</a:t>
            </a:r>
          </a:p>
        </p:txBody>
      </p:sp>
    </p:spTree>
    <p:extLst>
      <p:ext uri="{BB962C8B-B14F-4D97-AF65-F5344CB8AC3E}">
        <p14:creationId xmlns:p14="http://schemas.microsoft.com/office/powerpoint/2010/main" val="3197993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784976" cy="471338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/>
              <a:t>Influence of City Code on Takeovers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Irish Takeover Panel Act, 1997 and Takeover Rules</a:t>
            </a:r>
          </a:p>
          <a:p>
            <a:pPr marL="0" indent="0">
              <a:buNone/>
            </a:pPr>
            <a:r>
              <a:rPr lang="en-GB" sz="3000" dirty="0">
                <a:solidFill>
                  <a:srgbClr val="FF0000"/>
                </a:solidFill>
              </a:rPr>
              <a:t>Impact on Irish Law and other national law– no EU dimension </a:t>
            </a:r>
          </a:p>
          <a:p>
            <a:endParaRPr lang="en-GB" dirty="0"/>
          </a:p>
          <a:p>
            <a:r>
              <a:rPr lang="en-GB" dirty="0"/>
              <a:t>Takeover Bids Directive 2004/25/EC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	</a:t>
            </a:r>
            <a:r>
              <a:rPr lang="en-GB" sz="3100" dirty="0">
                <a:solidFill>
                  <a:srgbClr val="FF0000"/>
                </a:solidFill>
              </a:rPr>
              <a:t>Impact on EU Law Reform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EC (Takeover Bids (Directive 2004/25/EC) Regulations 2006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	</a:t>
            </a:r>
            <a:r>
              <a:rPr lang="en-GB" sz="3100" dirty="0">
                <a:solidFill>
                  <a:srgbClr val="FF0000"/>
                </a:solidFill>
              </a:rPr>
              <a:t>Impact on Irish Law – where Member State Discretion</a:t>
            </a:r>
            <a:endParaRPr lang="en-GB" sz="3100" dirty="0"/>
          </a:p>
        </p:txBody>
      </p:sp>
      <p:sp>
        <p:nvSpPr>
          <p:cNvPr id="4" name="Rectangle 3"/>
          <p:cNvSpPr/>
          <p:nvPr/>
        </p:nvSpPr>
        <p:spPr>
          <a:xfrm>
            <a:off x="611560" y="188640"/>
            <a:ext cx="604867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1. Takeover Regulation</a:t>
            </a:r>
            <a:endParaRPr lang="en-US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07704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3695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516" y="980729"/>
            <a:ext cx="8784976" cy="49628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000" dirty="0"/>
              <a:t>Influence of  UK model of court reviewed DPA (Crime and Courts Act, 2013)</a:t>
            </a:r>
          </a:p>
          <a:p>
            <a:pPr marL="0" indent="0">
              <a:buNone/>
            </a:pPr>
            <a:endParaRPr lang="en-GB" sz="3000" dirty="0"/>
          </a:p>
          <a:p>
            <a:r>
              <a:rPr lang="en-GB" sz="3000" dirty="0"/>
              <a:t>Report: Regulatory Powers and Corporate Offences, </a:t>
            </a:r>
            <a:r>
              <a:rPr lang="en-GB" sz="3000" dirty="0" err="1"/>
              <a:t>chpt</a:t>
            </a:r>
            <a:r>
              <a:rPr lang="en-GB" sz="3000" dirty="0"/>
              <a:t> 5 (2018)</a:t>
            </a:r>
          </a:p>
          <a:p>
            <a:pPr marL="0" indent="0">
              <a:buNone/>
            </a:pPr>
            <a:r>
              <a:rPr lang="en-GB" sz="2700" dirty="0">
                <a:solidFill>
                  <a:srgbClr val="FF0000"/>
                </a:solidFill>
              </a:rPr>
              <a:t>Impact on Irish Law and other national law– no EU dimension </a:t>
            </a:r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51520" y="188640"/>
            <a:ext cx="871296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2. Deferred Prosecution Agreements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" name="Oval 1"/>
          <p:cNvSpPr/>
          <p:nvPr/>
        </p:nvSpPr>
        <p:spPr>
          <a:xfrm>
            <a:off x="890282" y="4617094"/>
            <a:ext cx="259228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Singapore</a:t>
            </a:r>
          </a:p>
          <a:p>
            <a:pPr algn="ctr"/>
            <a:r>
              <a:rPr lang="en-GB" sz="1600" dirty="0"/>
              <a:t>2018</a:t>
            </a:r>
          </a:p>
        </p:txBody>
      </p:sp>
      <p:sp>
        <p:nvSpPr>
          <p:cNvPr id="6" name="Oval 5"/>
          <p:cNvSpPr/>
          <p:nvPr/>
        </p:nvSpPr>
        <p:spPr>
          <a:xfrm>
            <a:off x="3635896" y="5813071"/>
            <a:ext cx="259228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Australia</a:t>
            </a:r>
          </a:p>
          <a:p>
            <a:pPr algn="ctr"/>
            <a:r>
              <a:rPr lang="en-GB" sz="1600" dirty="0"/>
              <a:t>consulting</a:t>
            </a:r>
          </a:p>
        </p:txBody>
      </p:sp>
      <p:sp>
        <p:nvSpPr>
          <p:cNvPr id="7" name="Oval 6"/>
          <p:cNvSpPr/>
          <p:nvPr/>
        </p:nvSpPr>
        <p:spPr>
          <a:xfrm>
            <a:off x="6367430" y="4617094"/>
            <a:ext cx="259228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Canada</a:t>
            </a:r>
          </a:p>
          <a:p>
            <a:pPr algn="ctr"/>
            <a:r>
              <a:rPr lang="en-GB" sz="1600" dirty="0"/>
              <a:t>2018</a:t>
            </a:r>
          </a:p>
        </p:txBody>
      </p:sp>
      <p:sp>
        <p:nvSpPr>
          <p:cNvPr id="8" name="Oval 7"/>
          <p:cNvSpPr/>
          <p:nvPr/>
        </p:nvSpPr>
        <p:spPr>
          <a:xfrm>
            <a:off x="3635896" y="4617094"/>
            <a:ext cx="259228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France </a:t>
            </a:r>
          </a:p>
          <a:p>
            <a:pPr algn="ctr"/>
            <a:r>
              <a:rPr lang="en-GB" sz="1600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1423673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784976" cy="471338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Influence of  Companies Act, 1985, s.425 [Part 26, 2006 Act] 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Companies Act 1963, s.201 [s450-453,2014 Act] </a:t>
            </a:r>
          </a:p>
          <a:p>
            <a:pPr marL="0" indent="0">
              <a:buNone/>
            </a:pPr>
            <a:r>
              <a:rPr lang="en-GB" sz="3000" dirty="0">
                <a:solidFill>
                  <a:srgbClr val="FF0000"/>
                </a:solidFill>
              </a:rPr>
              <a:t>Impact on Irish Law and other national law– no EU dimension </a:t>
            </a:r>
          </a:p>
          <a:p>
            <a:endParaRPr lang="en-GB" dirty="0"/>
          </a:p>
          <a:p>
            <a:r>
              <a:rPr lang="en-GB" dirty="0"/>
              <a:t>Discussions on a Cross Border Scheme in EU Companies Legislation and a proposed Directive on ‘preventive restructuring frameworks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	</a:t>
            </a:r>
            <a:r>
              <a:rPr lang="en-GB" sz="3100" dirty="0">
                <a:solidFill>
                  <a:srgbClr val="FF0000"/>
                </a:solidFill>
              </a:rPr>
              <a:t>Impact on EU Law Reform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611560" y="188640"/>
            <a:ext cx="734481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3. Schemes of Arrangement</a:t>
            </a:r>
            <a:endParaRPr lang="en-US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83037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4. Comply or Explain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Influence of the Comply or Explain approach to soft law introduced in Cadbury Code (1992)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Irish Stock Exchange Listing Rules with Irish Annex </a:t>
            </a:r>
          </a:p>
          <a:p>
            <a:pPr marL="0" lvl="0" indent="0">
              <a:buNone/>
            </a:pPr>
            <a:r>
              <a:rPr lang="en-GB" sz="2600" dirty="0">
                <a:solidFill>
                  <a:srgbClr val="FF0000"/>
                </a:solidFill>
              </a:rPr>
              <a:t>Impact on Irish Law and other national law – no EU dimension </a:t>
            </a:r>
          </a:p>
          <a:p>
            <a:endParaRPr lang="en-GB" dirty="0"/>
          </a:p>
          <a:p>
            <a:r>
              <a:rPr lang="en-GB" dirty="0"/>
              <a:t>EU Statutory Audit Directive 2006/46/EC and the Shareholders Rights Directive 2017/828 </a:t>
            </a:r>
          </a:p>
          <a:p>
            <a:pPr marL="0" lvl="0" indent="0">
              <a:buNone/>
            </a:pPr>
            <a:r>
              <a:rPr lang="en-GB" sz="2800" dirty="0">
                <a:solidFill>
                  <a:srgbClr val="FF0000"/>
                </a:solidFill>
              </a:rPr>
              <a:t>Impact on EU Law Reform</a:t>
            </a:r>
          </a:p>
          <a:p>
            <a:pPr marL="0" indent="0">
              <a:buNone/>
            </a:pPr>
            <a:r>
              <a:rPr lang="en-GB" dirty="0"/>
              <a:t>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8905" y="5114925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29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en-GB" sz="4000" b="1" dirty="0"/>
              <a:t>Why has English Law been so Influential?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779" y="1412776"/>
            <a:ext cx="8738442" cy="5184576"/>
          </a:xfrm>
        </p:spPr>
        <p:txBody>
          <a:bodyPr>
            <a:normAutofit fontScale="77500" lnSpcReduction="20000"/>
          </a:bodyPr>
          <a:lstStyle/>
          <a:p>
            <a:r>
              <a:rPr lang="en-GB" sz="3900" b="1" dirty="0"/>
              <a:t>Law Matters </a:t>
            </a:r>
            <a:r>
              <a:rPr lang="en-GB" sz="2600" dirty="0"/>
              <a:t>(La Porta et al, 1998,2006)</a:t>
            </a:r>
          </a:p>
          <a:p>
            <a:r>
              <a:rPr lang="en-GB" sz="3900" b="1" dirty="0"/>
              <a:t>Convergence</a:t>
            </a:r>
            <a:r>
              <a:rPr lang="en-GB" dirty="0"/>
              <a:t> </a:t>
            </a:r>
            <a:r>
              <a:rPr lang="en-GB" sz="2600" dirty="0"/>
              <a:t>(</a:t>
            </a:r>
            <a:r>
              <a:rPr lang="en-GB" sz="2600" dirty="0" err="1"/>
              <a:t>Hansmann</a:t>
            </a:r>
            <a:r>
              <a:rPr lang="en-GB" sz="2600" dirty="0"/>
              <a:t> and </a:t>
            </a:r>
            <a:r>
              <a:rPr lang="en-GB" sz="2600" dirty="0" err="1"/>
              <a:t>Hraakman</a:t>
            </a:r>
            <a:r>
              <a:rPr lang="en-GB" sz="2600" dirty="0"/>
              <a:t>, 2000)</a:t>
            </a:r>
          </a:p>
          <a:p>
            <a:endParaRPr lang="en-GB" sz="3500" b="1" dirty="0"/>
          </a:p>
          <a:p>
            <a:r>
              <a:rPr lang="en-GB" sz="3500" b="1" dirty="0"/>
              <a:t>EU Harmonisation</a:t>
            </a:r>
          </a:p>
          <a:p>
            <a:r>
              <a:rPr lang="en-GB" sz="3500" b="1" dirty="0"/>
              <a:t>UK Experience </a:t>
            </a:r>
          </a:p>
          <a:p>
            <a:r>
              <a:rPr lang="en-GB" sz="3500" b="1" dirty="0"/>
              <a:t>UK Innovation</a:t>
            </a:r>
          </a:p>
          <a:p>
            <a:r>
              <a:rPr lang="en-GB" sz="3500" b="1" dirty="0"/>
              <a:t>UK is a Centre for Commercial Litigation </a:t>
            </a:r>
            <a:r>
              <a:rPr lang="en-GB" sz="3500" dirty="0"/>
              <a:t>-  perception of English law as </a:t>
            </a:r>
            <a:r>
              <a:rPr lang="en-IE" sz="3500" dirty="0"/>
              <a:t>stable, certain, predictable and sophisticated</a:t>
            </a:r>
            <a:endParaRPr lang="en-GB" sz="3500" dirty="0"/>
          </a:p>
          <a:p>
            <a:endParaRPr lang="en-GB" sz="3500" dirty="0"/>
          </a:p>
          <a:p>
            <a:r>
              <a:rPr lang="en-GB" sz="3500" b="1" dirty="0"/>
              <a:t>UK Influence at the EU Legislative Table </a:t>
            </a:r>
          </a:p>
          <a:p>
            <a:r>
              <a:rPr lang="en-GB" sz="3500" b="1" dirty="0"/>
              <a:t>UK Influence through advisory groups, academia </a:t>
            </a:r>
            <a:r>
              <a:rPr lang="en-GB" sz="3500" dirty="0"/>
              <a:t>etc.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412776"/>
            <a:ext cx="2064965" cy="168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7619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/>
              <a:t>What might Change Post Brexit?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Autofit/>
          </a:bodyPr>
          <a:lstStyle/>
          <a:p>
            <a:r>
              <a:rPr lang="en-GB" sz="3000" dirty="0"/>
              <a:t>Greater or lesser EU harmonisation?</a:t>
            </a:r>
          </a:p>
          <a:p>
            <a:endParaRPr lang="en-GB" sz="3000" dirty="0"/>
          </a:p>
          <a:p>
            <a:r>
              <a:rPr lang="en-GB" sz="3000" dirty="0"/>
              <a:t>UK Innovation might decline</a:t>
            </a:r>
          </a:p>
          <a:p>
            <a:endParaRPr lang="en-GB" sz="3000" dirty="0"/>
          </a:p>
          <a:p>
            <a:r>
              <a:rPr lang="en-GB" sz="3000" dirty="0"/>
              <a:t>UK might be challenged in its role as the leading Centre for Commercial Litigation </a:t>
            </a:r>
          </a:p>
          <a:p>
            <a:endParaRPr lang="en-GB" sz="3000" dirty="0"/>
          </a:p>
          <a:p>
            <a:r>
              <a:rPr lang="en-GB" sz="3000" dirty="0"/>
              <a:t>UK will have no place at the EU Legislative Table </a:t>
            </a:r>
          </a:p>
          <a:p>
            <a:r>
              <a:rPr lang="en-GB" sz="3000" dirty="0"/>
              <a:t>UK will still have Influence through advisory groups, academia etc.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260648"/>
            <a:ext cx="1603648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1463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1506</TotalTime>
  <Words>449</Words>
  <Application>Microsoft Office PowerPoint</Application>
  <PresentationFormat>On-screen Show (4:3)</PresentationFormat>
  <Paragraphs>95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The Continuing Relevance of English Law to Irish Corporate Law Reform  Professor Blanaid Clarke McCann FitzGerald Chair of Corporate Law Trinity College Dublin </vt:lpstr>
      <vt:lpstr>PowerPoint Presentation</vt:lpstr>
      <vt:lpstr>English Law will continue to be relevant to:</vt:lpstr>
      <vt:lpstr>PowerPoint Presentation</vt:lpstr>
      <vt:lpstr>PowerPoint Presentation</vt:lpstr>
      <vt:lpstr>PowerPoint Presentation</vt:lpstr>
      <vt:lpstr>4. Comply or Explain</vt:lpstr>
      <vt:lpstr>Why has English Law been so Influential? </vt:lpstr>
      <vt:lpstr>What might Change Post Brexit?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Continuing Relevance of English Law to Irish Corporate Law Reform  Professor Blanaid Clarke McCann FitzGerald Chair of Corporate Law Trinity College Dublin</dc:title>
  <dc:creator>Blanaid</dc:creator>
  <cp:lastModifiedBy>Blanaid Clarke</cp:lastModifiedBy>
  <cp:revision>59</cp:revision>
  <dcterms:created xsi:type="dcterms:W3CDTF">2018-11-03T07:32:05Z</dcterms:created>
  <dcterms:modified xsi:type="dcterms:W3CDTF">2018-11-13T09:46:47Z</dcterms:modified>
</cp:coreProperties>
</file>