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60" r:id="rId4"/>
    <p:sldId id="261" r:id="rId5"/>
    <p:sldId id="262" r:id="rId6"/>
    <p:sldId id="263" r:id="rId7"/>
    <p:sldId id="264" r:id="rId8"/>
    <p:sldId id="259"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1"/>
  </p:normalViewPr>
  <p:slideViewPr>
    <p:cSldViewPr snapToGrid="0" snapToObjects="1">
      <p:cViewPr varScale="1">
        <p:scale>
          <a:sx n="107" d="100"/>
          <a:sy n="107" d="100"/>
        </p:scale>
        <p:origin x="7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C4D2A02-51F0-B841-88FD-DA2D0A8BD4EA}" type="datetimeFigureOut">
              <a:rPr lang="en-US" smtClean="0"/>
              <a:t>11/13/18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C907061-742B-F143-B4A3-7DCFA5E9389E}" type="slidenum">
              <a:rPr lang="en-US" smtClean="0"/>
              <a:t>‹#›</a:t>
            </a:fld>
            <a:endParaRPr lang="en-US"/>
          </a:p>
        </p:txBody>
      </p:sp>
    </p:spTree>
    <p:extLst>
      <p:ext uri="{BB962C8B-B14F-4D97-AF65-F5344CB8AC3E}">
        <p14:creationId xmlns:p14="http://schemas.microsoft.com/office/powerpoint/2010/main" val="1225100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4D2A02-51F0-B841-88FD-DA2D0A8BD4EA}" type="datetimeFigureOut">
              <a:rPr lang="en-US" smtClean="0"/>
              <a:t>11/13/18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C907061-742B-F143-B4A3-7DCFA5E9389E}" type="slidenum">
              <a:rPr lang="en-US" smtClean="0"/>
              <a:t>‹#›</a:t>
            </a:fld>
            <a:endParaRPr lang="en-US"/>
          </a:p>
        </p:txBody>
      </p:sp>
    </p:spTree>
    <p:extLst>
      <p:ext uri="{BB962C8B-B14F-4D97-AF65-F5344CB8AC3E}">
        <p14:creationId xmlns:p14="http://schemas.microsoft.com/office/powerpoint/2010/main" val="354646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C4D2A02-51F0-B841-88FD-DA2D0A8BD4EA}" type="datetimeFigureOut">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C907061-742B-F143-B4A3-7DCFA5E9389E}" type="slidenum">
              <a:rPr lang="en-US" smtClean="0"/>
              <a:t>‹#›</a:t>
            </a:fld>
            <a:endParaRPr lang="en-US"/>
          </a:p>
        </p:txBody>
      </p:sp>
    </p:spTree>
    <p:extLst>
      <p:ext uri="{BB962C8B-B14F-4D97-AF65-F5344CB8AC3E}">
        <p14:creationId xmlns:p14="http://schemas.microsoft.com/office/powerpoint/2010/main" val="1617392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C4D2A02-51F0-B841-88FD-DA2D0A8BD4EA}" type="datetimeFigureOut">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C907061-742B-F143-B4A3-7DCFA5E9389E}" type="slidenum">
              <a:rPr lang="en-US" smtClean="0"/>
              <a:t>‹#›</a:t>
            </a:fld>
            <a:endParaRPr lang="en-US"/>
          </a:p>
        </p:txBody>
      </p:sp>
    </p:spTree>
    <p:extLst>
      <p:ext uri="{BB962C8B-B14F-4D97-AF65-F5344CB8AC3E}">
        <p14:creationId xmlns:p14="http://schemas.microsoft.com/office/powerpoint/2010/main" val="179022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4D2A02-51F0-B841-88FD-DA2D0A8BD4EA}" type="datetimeFigureOut">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C907061-742B-F143-B4A3-7DCFA5E9389E}" type="slidenum">
              <a:rPr lang="en-US" smtClean="0"/>
              <a:t>‹#›</a:t>
            </a:fld>
            <a:endParaRPr lang="en-US"/>
          </a:p>
        </p:txBody>
      </p:sp>
    </p:spTree>
    <p:extLst>
      <p:ext uri="{BB962C8B-B14F-4D97-AF65-F5344CB8AC3E}">
        <p14:creationId xmlns:p14="http://schemas.microsoft.com/office/powerpoint/2010/main" val="827190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C4D2A02-51F0-B841-88FD-DA2D0A8BD4EA}" type="datetimeFigureOut">
              <a:rPr lang="en-US" smtClean="0"/>
              <a:t>11/13/18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907061-742B-F143-B4A3-7DCFA5E9389E}" type="slidenum">
              <a:rPr lang="en-US" smtClean="0"/>
              <a:t>‹#›</a:t>
            </a:fld>
            <a:endParaRPr lang="en-US"/>
          </a:p>
        </p:txBody>
      </p:sp>
    </p:spTree>
    <p:extLst>
      <p:ext uri="{BB962C8B-B14F-4D97-AF65-F5344CB8AC3E}">
        <p14:creationId xmlns:p14="http://schemas.microsoft.com/office/powerpoint/2010/main" val="3065064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C4D2A02-51F0-B841-88FD-DA2D0A8BD4EA}" type="datetimeFigureOut">
              <a:rPr lang="en-US" smtClean="0"/>
              <a:t>11/13/18</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0C907061-742B-F143-B4A3-7DCFA5E9389E}" type="slidenum">
              <a:rPr lang="en-US" smtClean="0"/>
              <a:t>‹#›</a:t>
            </a:fld>
            <a:endParaRPr lang="en-US"/>
          </a:p>
        </p:txBody>
      </p:sp>
    </p:spTree>
    <p:extLst>
      <p:ext uri="{BB962C8B-B14F-4D97-AF65-F5344CB8AC3E}">
        <p14:creationId xmlns:p14="http://schemas.microsoft.com/office/powerpoint/2010/main" val="3898209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C4D2A02-51F0-B841-88FD-DA2D0A8BD4EA}" type="datetimeFigureOut">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07061-742B-F143-B4A3-7DCFA5E9389E}" type="slidenum">
              <a:rPr lang="en-US" smtClean="0"/>
              <a:t>‹#›</a:t>
            </a:fld>
            <a:endParaRPr lang="en-US"/>
          </a:p>
        </p:txBody>
      </p:sp>
    </p:spTree>
    <p:extLst>
      <p:ext uri="{BB962C8B-B14F-4D97-AF65-F5344CB8AC3E}">
        <p14:creationId xmlns:p14="http://schemas.microsoft.com/office/powerpoint/2010/main" val="1009100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C4D2A02-51F0-B841-88FD-DA2D0A8BD4EA}" type="datetimeFigureOut">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C907061-742B-F143-B4A3-7DCFA5E9389E}" type="slidenum">
              <a:rPr lang="en-US" smtClean="0"/>
              <a:t>‹#›</a:t>
            </a:fld>
            <a:endParaRPr lang="en-US"/>
          </a:p>
        </p:txBody>
      </p:sp>
    </p:spTree>
    <p:extLst>
      <p:ext uri="{BB962C8B-B14F-4D97-AF65-F5344CB8AC3E}">
        <p14:creationId xmlns:p14="http://schemas.microsoft.com/office/powerpoint/2010/main" val="27639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4D2A02-51F0-B841-88FD-DA2D0A8BD4EA}" type="datetimeFigureOut">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07061-742B-F143-B4A3-7DCFA5E9389E}" type="slidenum">
              <a:rPr lang="en-US" smtClean="0"/>
              <a:t>‹#›</a:t>
            </a:fld>
            <a:endParaRPr lang="en-US"/>
          </a:p>
        </p:txBody>
      </p:sp>
    </p:spTree>
    <p:extLst>
      <p:ext uri="{BB962C8B-B14F-4D97-AF65-F5344CB8AC3E}">
        <p14:creationId xmlns:p14="http://schemas.microsoft.com/office/powerpoint/2010/main" val="294507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4D2A02-51F0-B841-88FD-DA2D0A8BD4EA}" type="datetimeFigureOut">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C907061-742B-F143-B4A3-7DCFA5E9389E}" type="slidenum">
              <a:rPr lang="en-US" smtClean="0"/>
              <a:t>‹#›</a:t>
            </a:fld>
            <a:endParaRPr lang="en-US"/>
          </a:p>
        </p:txBody>
      </p:sp>
    </p:spTree>
    <p:extLst>
      <p:ext uri="{BB962C8B-B14F-4D97-AF65-F5344CB8AC3E}">
        <p14:creationId xmlns:p14="http://schemas.microsoft.com/office/powerpoint/2010/main" val="403100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4D2A02-51F0-B841-88FD-DA2D0A8BD4EA}" type="datetimeFigureOut">
              <a:rPr lang="en-US" smtClean="0"/>
              <a:t>11/13/18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07061-742B-F143-B4A3-7DCFA5E9389E}" type="slidenum">
              <a:rPr lang="en-US" smtClean="0"/>
              <a:t>‹#›</a:t>
            </a:fld>
            <a:endParaRPr lang="en-US"/>
          </a:p>
        </p:txBody>
      </p:sp>
    </p:spTree>
    <p:extLst>
      <p:ext uri="{BB962C8B-B14F-4D97-AF65-F5344CB8AC3E}">
        <p14:creationId xmlns:p14="http://schemas.microsoft.com/office/powerpoint/2010/main" val="210113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4D2A02-51F0-B841-88FD-DA2D0A8BD4EA}" type="datetimeFigureOut">
              <a:rPr lang="en-US" smtClean="0"/>
              <a:t>11/13/18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907061-742B-F143-B4A3-7DCFA5E9389E}" type="slidenum">
              <a:rPr lang="en-US" smtClean="0"/>
              <a:t>‹#›</a:t>
            </a:fld>
            <a:endParaRPr lang="en-US"/>
          </a:p>
        </p:txBody>
      </p:sp>
    </p:spTree>
    <p:extLst>
      <p:ext uri="{BB962C8B-B14F-4D97-AF65-F5344CB8AC3E}">
        <p14:creationId xmlns:p14="http://schemas.microsoft.com/office/powerpoint/2010/main" val="18383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4D2A02-51F0-B841-88FD-DA2D0A8BD4EA}" type="datetimeFigureOut">
              <a:rPr lang="en-US" smtClean="0"/>
              <a:t>11/13/18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907061-742B-F143-B4A3-7DCFA5E9389E}" type="slidenum">
              <a:rPr lang="en-US" smtClean="0"/>
              <a:t>‹#›</a:t>
            </a:fld>
            <a:endParaRPr lang="en-US"/>
          </a:p>
        </p:txBody>
      </p:sp>
    </p:spTree>
    <p:extLst>
      <p:ext uri="{BB962C8B-B14F-4D97-AF65-F5344CB8AC3E}">
        <p14:creationId xmlns:p14="http://schemas.microsoft.com/office/powerpoint/2010/main" val="1808028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D2A02-51F0-B841-88FD-DA2D0A8BD4EA}" type="datetimeFigureOut">
              <a:rPr lang="en-US" smtClean="0"/>
              <a:t>11/13/18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C907061-742B-F143-B4A3-7DCFA5E9389E}" type="slidenum">
              <a:rPr lang="en-US" smtClean="0"/>
              <a:t>‹#›</a:t>
            </a:fld>
            <a:endParaRPr lang="en-US"/>
          </a:p>
        </p:txBody>
      </p:sp>
    </p:spTree>
    <p:extLst>
      <p:ext uri="{BB962C8B-B14F-4D97-AF65-F5344CB8AC3E}">
        <p14:creationId xmlns:p14="http://schemas.microsoft.com/office/powerpoint/2010/main" val="325131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4D2A02-51F0-B841-88FD-DA2D0A8BD4EA}" type="datetimeFigureOut">
              <a:rPr lang="en-US" smtClean="0"/>
              <a:t>11/13/18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C907061-742B-F143-B4A3-7DCFA5E9389E}" type="slidenum">
              <a:rPr lang="en-US" smtClean="0"/>
              <a:t>‹#›</a:t>
            </a:fld>
            <a:endParaRPr lang="en-US"/>
          </a:p>
        </p:txBody>
      </p:sp>
    </p:spTree>
    <p:extLst>
      <p:ext uri="{BB962C8B-B14F-4D97-AF65-F5344CB8AC3E}">
        <p14:creationId xmlns:p14="http://schemas.microsoft.com/office/powerpoint/2010/main" val="52285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4D2A02-51F0-B841-88FD-DA2D0A8BD4EA}" type="datetimeFigureOut">
              <a:rPr lang="en-US" smtClean="0"/>
              <a:t>11/13/18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C907061-742B-F143-B4A3-7DCFA5E9389E}" type="slidenum">
              <a:rPr lang="en-US" smtClean="0"/>
              <a:t>‹#›</a:t>
            </a:fld>
            <a:endParaRPr lang="en-US"/>
          </a:p>
        </p:txBody>
      </p:sp>
    </p:spTree>
    <p:extLst>
      <p:ext uri="{BB962C8B-B14F-4D97-AF65-F5344CB8AC3E}">
        <p14:creationId xmlns:p14="http://schemas.microsoft.com/office/powerpoint/2010/main" val="2835260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C4D2A02-51F0-B841-88FD-DA2D0A8BD4EA}" type="datetimeFigureOut">
              <a:rPr lang="en-US" smtClean="0"/>
              <a:t>11/13/18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C907061-742B-F143-B4A3-7DCFA5E9389E}" type="slidenum">
              <a:rPr lang="en-US" smtClean="0"/>
              <a:t>‹#›</a:t>
            </a:fld>
            <a:endParaRPr lang="en-US"/>
          </a:p>
        </p:txBody>
      </p:sp>
    </p:spTree>
    <p:extLst>
      <p:ext uri="{BB962C8B-B14F-4D97-AF65-F5344CB8AC3E}">
        <p14:creationId xmlns:p14="http://schemas.microsoft.com/office/powerpoint/2010/main" val="3452510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C8F0-0F6B-0B48-8B9D-0959E2CE50E4}"/>
              </a:ext>
            </a:extLst>
          </p:cNvPr>
          <p:cNvSpPr>
            <a:spLocks noGrp="1"/>
          </p:cNvSpPr>
          <p:nvPr>
            <p:ph type="ctrTitle"/>
          </p:nvPr>
        </p:nvSpPr>
        <p:spPr/>
        <p:txBody>
          <a:bodyPr>
            <a:normAutofit fontScale="90000"/>
          </a:bodyPr>
          <a:lstStyle/>
          <a:p>
            <a:br>
              <a:rPr lang="en-GB" b="1" dirty="0"/>
            </a:br>
            <a:br>
              <a:rPr lang="en-GB" b="1" dirty="0"/>
            </a:br>
            <a:br>
              <a:rPr lang="en-GB" b="1" dirty="0"/>
            </a:br>
            <a:r>
              <a:rPr lang="en-GB" sz="4400" b="1" dirty="0"/>
              <a:t>Public law and regulatory supervision in Ireland post-Brexit: </a:t>
            </a:r>
            <a:r>
              <a:rPr lang="en-GB" sz="4400" i="1" dirty="0"/>
              <a:t>Caught between Scylla and Charybdis?</a:t>
            </a:r>
            <a:endParaRPr lang="en-US" sz="4400" i="1" dirty="0"/>
          </a:p>
        </p:txBody>
      </p:sp>
      <p:sp>
        <p:nvSpPr>
          <p:cNvPr id="3" name="Subtitle 2">
            <a:extLst>
              <a:ext uri="{FF2B5EF4-FFF2-40B4-BE49-F238E27FC236}">
                <a16:creationId xmlns:a16="http://schemas.microsoft.com/office/drawing/2014/main" id="{EBB0C4CB-1B6E-794A-ABD7-49C647CEDF8C}"/>
              </a:ext>
            </a:extLst>
          </p:cNvPr>
          <p:cNvSpPr>
            <a:spLocks noGrp="1"/>
          </p:cNvSpPr>
          <p:nvPr>
            <p:ph type="subTitle" idx="1"/>
          </p:nvPr>
        </p:nvSpPr>
        <p:spPr/>
        <p:txBody>
          <a:bodyPr/>
          <a:lstStyle/>
          <a:p>
            <a:endParaRPr lang="en-US" dirty="0"/>
          </a:p>
          <a:p>
            <a:r>
              <a:rPr lang="en-US" dirty="0"/>
              <a:t>Christopher McCrudden FBA MRIA</a:t>
            </a:r>
          </a:p>
        </p:txBody>
      </p:sp>
    </p:spTree>
    <p:extLst>
      <p:ext uri="{BB962C8B-B14F-4D97-AF65-F5344CB8AC3E}">
        <p14:creationId xmlns:p14="http://schemas.microsoft.com/office/powerpoint/2010/main" val="1100026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536C3-944A-D840-976B-9AE2A9EDDFCA}"/>
              </a:ext>
            </a:extLst>
          </p:cNvPr>
          <p:cNvSpPr>
            <a:spLocks noGrp="1"/>
          </p:cNvSpPr>
          <p:nvPr>
            <p:ph type="title"/>
          </p:nvPr>
        </p:nvSpPr>
        <p:spPr/>
        <p:txBody>
          <a:bodyPr/>
          <a:lstStyle/>
          <a:p>
            <a:r>
              <a:rPr lang="en-US" dirty="0"/>
              <a:t>Three uncertainties</a:t>
            </a:r>
          </a:p>
        </p:txBody>
      </p:sp>
      <p:sp>
        <p:nvSpPr>
          <p:cNvPr id="3" name="Content Placeholder 2">
            <a:extLst>
              <a:ext uri="{FF2B5EF4-FFF2-40B4-BE49-F238E27FC236}">
                <a16:creationId xmlns:a16="http://schemas.microsoft.com/office/drawing/2014/main" id="{18E3E700-DA93-B940-A56B-C2D97B465C12}"/>
              </a:ext>
            </a:extLst>
          </p:cNvPr>
          <p:cNvSpPr>
            <a:spLocks noGrp="1"/>
          </p:cNvSpPr>
          <p:nvPr>
            <p:ph idx="1"/>
          </p:nvPr>
        </p:nvSpPr>
        <p:spPr/>
        <p:txBody>
          <a:bodyPr/>
          <a:lstStyle/>
          <a:p>
            <a:r>
              <a:rPr lang="en-US" dirty="0"/>
              <a:t>Post-Brexit judicial activism in UK?</a:t>
            </a:r>
          </a:p>
          <a:p>
            <a:r>
              <a:rPr lang="en-US" dirty="0"/>
              <a:t>Future trade agreements between UK and</a:t>
            </a:r>
          </a:p>
          <a:p>
            <a:pPr lvl="1"/>
            <a:r>
              <a:rPr lang="en-US" dirty="0"/>
              <a:t>EU states?</a:t>
            </a:r>
          </a:p>
          <a:p>
            <a:pPr lvl="1"/>
            <a:r>
              <a:rPr lang="en-US" dirty="0"/>
              <a:t>non-EU states?</a:t>
            </a:r>
          </a:p>
          <a:p>
            <a:r>
              <a:rPr lang="en-US" dirty="0"/>
              <a:t>Northern Ireland?</a:t>
            </a:r>
          </a:p>
        </p:txBody>
      </p:sp>
    </p:spTree>
    <p:extLst>
      <p:ext uri="{BB962C8B-B14F-4D97-AF65-F5344CB8AC3E}">
        <p14:creationId xmlns:p14="http://schemas.microsoft.com/office/powerpoint/2010/main" val="1783776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BAD76-FF07-C34A-90CA-34EBD82383FB}"/>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B82D9142-EFF3-CD49-800B-472F78C24CEB}"/>
              </a:ext>
            </a:extLst>
          </p:cNvPr>
          <p:cNvSpPr>
            <a:spLocks noGrp="1"/>
          </p:cNvSpPr>
          <p:nvPr>
            <p:ph idx="1"/>
          </p:nvPr>
        </p:nvSpPr>
        <p:spPr/>
        <p:txBody>
          <a:bodyPr>
            <a:normAutofit fontScale="85000" lnSpcReduction="20000"/>
          </a:bodyPr>
          <a:lstStyle/>
          <a:p>
            <a:r>
              <a:rPr lang="en-US" dirty="0"/>
              <a:t>References:</a:t>
            </a:r>
          </a:p>
          <a:p>
            <a:r>
              <a:rPr lang="en-GB" dirty="0" err="1"/>
              <a:t>Ní</a:t>
            </a:r>
            <a:r>
              <a:rPr lang="en-GB" dirty="0"/>
              <a:t> </a:t>
            </a:r>
            <a:r>
              <a:rPr lang="en-GB" dirty="0" err="1"/>
              <a:t>Mhuirthile</a:t>
            </a:r>
            <a:r>
              <a:rPr lang="en-GB" dirty="0"/>
              <a:t> T, O’Sullivan C and Thornton L., (2016) Fundamentals of the Irish Legal System: Law Policy and Politics. Dublin: Round Hall</a:t>
            </a:r>
          </a:p>
          <a:p>
            <a:r>
              <a:rPr lang="en-GB" dirty="0"/>
              <a:t>Byrne R, McCutcheon P, </a:t>
            </a:r>
            <a:r>
              <a:rPr lang="en-GB" dirty="0" err="1"/>
              <a:t>Bruton</a:t>
            </a:r>
            <a:r>
              <a:rPr lang="en-GB" dirty="0"/>
              <a:t> C, et al. (2009, 2014) Byrne and McCutcheon on the Irish Legal System, 5</a:t>
            </a:r>
            <a:r>
              <a:rPr lang="en-GB" baseline="30000" dirty="0"/>
              <a:t>th</a:t>
            </a:r>
            <a:r>
              <a:rPr lang="en-GB" dirty="0"/>
              <a:t> ed., 6</a:t>
            </a:r>
            <a:r>
              <a:rPr lang="en-GB" baseline="30000" dirty="0"/>
              <a:t>th</a:t>
            </a:r>
            <a:r>
              <a:rPr lang="en-GB" dirty="0"/>
              <a:t> ed. Dublin, Ireland: Bloomsbury Professional</a:t>
            </a:r>
          </a:p>
          <a:p>
            <a:r>
              <a:rPr lang="en-GB" dirty="0"/>
              <a:t>Fiona </a:t>
            </a:r>
            <a:r>
              <a:rPr lang="en-GB" dirty="0" err="1"/>
              <a:t>Donson</a:t>
            </a:r>
            <a:r>
              <a:rPr lang="en-GB" dirty="0"/>
              <a:t> and Darren O’Donovan, Law and Public Administration in Ireland. Dublin. Clarus Press. </a:t>
            </a:r>
            <a:r>
              <a:rPr lang="en-GB"/>
              <a:t>2015</a:t>
            </a:r>
            <a:endParaRPr lang="en-GB" dirty="0"/>
          </a:p>
          <a:p>
            <a:r>
              <a:rPr lang="en-GB" dirty="0"/>
              <a:t>Fintan O’Toole: The love-hate relationship between Ireland and Britain, </a:t>
            </a:r>
            <a:r>
              <a:rPr lang="en-GB" i="1" dirty="0"/>
              <a:t>Irish Times</a:t>
            </a:r>
            <a:r>
              <a:rPr lang="en-GB" dirty="0"/>
              <a:t>, Sep 10, 2016</a:t>
            </a:r>
          </a:p>
          <a:p>
            <a:r>
              <a:rPr lang="en-US" dirty="0"/>
              <a:t>Joe Tomlinson and Liza </a:t>
            </a:r>
            <a:r>
              <a:rPr lang="en-US" dirty="0" err="1"/>
              <a:t>Lovdahl</a:t>
            </a:r>
            <a:r>
              <a:rPr lang="en-US" dirty="0"/>
              <a:t> </a:t>
            </a:r>
            <a:r>
              <a:rPr lang="en-US" dirty="0" err="1"/>
              <a:t>Gormsen</a:t>
            </a:r>
            <a:r>
              <a:rPr lang="en-US" dirty="0"/>
              <a:t>, “Stumbling Towards the UK’s New Administrative Settlement: A Study of Competition Law Enforcement After Brexit, </a:t>
            </a:r>
            <a:r>
              <a:rPr lang="en-US" i="1" dirty="0"/>
              <a:t>Cambridge Yearbook of European Legal Studies</a:t>
            </a:r>
            <a:r>
              <a:rPr lang="en-US" dirty="0"/>
              <a:t>, 1</a:t>
            </a:r>
          </a:p>
          <a:p>
            <a:r>
              <a:rPr lang="en-GB" dirty="0"/>
              <a:t>Cliona Kelly, “</a:t>
            </a:r>
            <a:r>
              <a:rPr lang="en-GB" i="1" dirty="0"/>
              <a:t>Consumer reform in Ireland and the UK: Regulatory divergence before, after and without Brexit,” </a:t>
            </a:r>
            <a:r>
              <a:rPr lang="en-GB" dirty="0"/>
              <a:t>47(1) Common law World Review (2018) 53-76</a:t>
            </a:r>
            <a:endParaRPr lang="en-US" dirty="0"/>
          </a:p>
          <a:p>
            <a:endParaRPr lang="en-US" dirty="0"/>
          </a:p>
        </p:txBody>
      </p:sp>
    </p:spTree>
    <p:extLst>
      <p:ext uri="{BB962C8B-B14F-4D97-AF65-F5344CB8AC3E}">
        <p14:creationId xmlns:p14="http://schemas.microsoft.com/office/powerpoint/2010/main" val="428196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42A08-8B27-BC41-89F7-A2D60335F46A}"/>
              </a:ext>
            </a:extLst>
          </p:cNvPr>
          <p:cNvSpPr>
            <a:spLocks noGrp="1"/>
          </p:cNvSpPr>
          <p:nvPr>
            <p:ph type="title"/>
          </p:nvPr>
        </p:nvSpPr>
        <p:spPr/>
        <p:txBody>
          <a:bodyPr/>
          <a:lstStyle/>
          <a:p>
            <a:r>
              <a:rPr lang="en-US" dirty="0"/>
              <a:t>Scylla and Charybdis</a:t>
            </a:r>
          </a:p>
        </p:txBody>
      </p:sp>
      <p:sp>
        <p:nvSpPr>
          <p:cNvPr id="3" name="Content Placeholder 2">
            <a:extLst>
              <a:ext uri="{FF2B5EF4-FFF2-40B4-BE49-F238E27FC236}">
                <a16:creationId xmlns:a16="http://schemas.microsoft.com/office/drawing/2014/main" id="{E585CF28-478D-1C42-A070-BF34BB5E3522}"/>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7B4575BC-42F7-1949-94B0-FDB3C816A677}"/>
              </a:ext>
            </a:extLst>
          </p:cNvPr>
          <p:cNvPicPr>
            <a:picLocks noChangeAspect="1"/>
          </p:cNvPicPr>
          <p:nvPr/>
        </p:nvPicPr>
        <p:blipFill>
          <a:blip r:embed="rId2"/>
          <a:stretch>
            <a:fillRect/>
          </a:stretch>
        </p:blipFill>
        <p:spPr>
          <a:xfrm>
            <a:off x="2719449" y="2356562"/>
            <a:ext cx="6317673" cy="4120738"/>
          </a:xfrm>
          <a:prstGeom prst="rect">
            <a:avLst/>
          </a:prstGeom>
        </p:spPr>
      </p:pic>
    </p:spTree>
    <p:extLst>
      <p:ext uri="{BB962C8B-B14F-4D97-AF65-F5344CB8AC3E}">
        <p14:creationId xmlns:p14="http://schemas.microsoft.com/office/powerpoint/2010/main" val="303949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AC56-9EEB-D442-B167-994566F65BC8}"/>
              </a:ext>
            </a:extLst>
          </p:cNvPr>
          <p:cNvSpPr>
            <a:spLocks noGrp="1"/>
          </p:cNvSpPr>
          <p:nvPr>
            <p:ph type="title"/>
          </p:nvPr>
        </p:nvSpPr>
        <p:spPr/>
        <p:txBody>
          <a:bodyPr/>
          <a:lstStyle/>
          <a:p>
            <a:r>
              <a:rPr lang="en-US" dirty="0"/>
              <a:t>External influences</a:t>
            </a:r>
          </a:p>
        </p:txBody>
      </p:sp>
      <p:sp>
        <p:nvSpPr>
          <p:cNvPr id="3" name="Content Placeholder 2">
            <a:extLst>
              <a:ext uri="{FF2B5EF4-FFF2-40B4-BE49-F238E27FC236}">
                <a16:creationId xmlns:a16="http://schemas.microsoft.com/office/drawing/2014/main" id="{6BA302B4-FBA3-DA46-9292-4EE0113B3FA4}"/>
              </a:ext>
            </a:extLst>
          </p:cNvPr>
          <p:cNvSpPr>
            <a:spLocks noGrp="1"/>
          </p:cNvSpPr>
          <p:nvPr>
            <p:ph idx="1"/>
          </p:nvPr>
        </p:nvSpPr>
        <p:spPr/>
        <p:txBody>
          <a:bodyPr>
            <a:normAutofit/>
          </a:bodyPr>
          <a:lstStyle/>
          <a:p>
            <a:r>
              <a:rPr lang="en-GB" dirty="0"/>
              <a:t>Influence of UK regulation and public law, and the influence of EU law</a:t>
            </a:r>
          </a:p>
          <a:p>
            <a:r>
              <a:rPr lang="en-GB" dirty="0"/>
              <a:t>These influences operate on at least four interlocking levels: </a:t>
            </a:r>
          </a:p>
          <a:p>
            <a:pPr lvl="1"/>
            <a:r>
              <a:rPr lang="en-GB" dirty="0"/>
              <a:t>in influencing Ireland’s overall socio-economic model (which of course establishes the trajectory of regulation)</a:t>
            </a:r>
          </a:p>
          <a:p>
            <a:pPr lvl="1"/>
            <a:r>
              <a:rPr lang="en-GB" dirty="0"/>
              <a:t>in influencing the background structure and architecture within which regulation is developed</a:t>
            </a:r>
          </a:p>
          <a:p>
            <a:pPr lvl="1"/>
            <a:r>
              <a:rPr lang="en-GB" dirty="0"/>
              <a:t>in influencing the legislative approach to particular areas of regulation</a:t>
            </a:r>
          </a:p>
          <a:p>
            <a:pPr lvl="1"/>
            <a:r>
              <a:rPr lang="en-GB" dirty="0"/>
              <a:t>in influencing the judicial approach to the interpretation of regulatory legislation and the constraints on that legislation</a:t>
            </a:r>
            <a:endParaRPr lang="en-US" dirty="0"/>
          </a:p>
        </p:txBody>
      </p:sp>
    </p:spTree>
    <p:extLst>
      <p:ext uri="{BB962C8B-B14F-4D97-AF65-F5344CB8AC3E}">
        <p14:creationId xmlns:p14="http://schemas.microsoft.com/office/powerpoint/2010/main" val="916312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B626-14F3-324F-AD28-E52184FF8ECA}"/>
              </a:ext>
            </a:extLst>
          </p:cNvPr>
          <p:cNvSpPr>
            <a:spLocks noGrp="1"/>
          </p:cNvSpPr>
          <p:nvPr>
            <p:ph type="title"/>
          </p:nvPr>
        </p:nvSpPr>
        <p:spPr/>
        <p:txBody>
          <a:bodyPr/>
          <a:lstStyle/>
          <a:p>
            <a:r>
              <a:rPr lang="en-US" dirty="0"/>
              <a:t>Features of UK regulation</a:t>
            </a:r>
          </a:p>
        </p:txBody>
      </p:sp>
      <p:sp>
        <p:nvSpPr>
          <p:cNvPr id="3" name="Content Placeholder 2">
            <a:extLst>
              <a:ext uri="{FF2B5EF4-FFF2-40B4-BE49-F238E27FC236}">
                <a16:creationId xmlns:a16="http://schemas.microsoft.com/office/drawing/2014/main" id="{585A917D-7F02-5E45-8523-70593BA8D863}"/>
              </a:ext>
            </a:extLst>
          </p:cNvPr>
          <p:cNvSpPr>
            <a:spLocks noGrp="1"/>
          </p:cNvSpPr>
          <p:nvPr>
            <p:ph idx="1"/>
          </p:nvPr>
        </p:nvSpPr>
        <p:spPr/>
        <p:txBody>
          <a:bodyPr/>
          <a:lstStyle/>
          <a:p>
            <a:r>
              <a:rPr lang="en-GB" dirty="0"/>
              <a:t>In the drafting of </a:t>
            </a:r>
            <a:r>
              <a:rPr lang="en-GB" i="1" dirty="0"/>
              <a:t>UK</a:t>
            </a:r>
            <a:r>
              <a:rPr lang="en-GB" dirty="0"/>
              <a:t> regulatory legislation, the EU has had an increasingly important role to play, and EU law is now significantly entangled in UK public law</a:t>
            </a:r>
          </a:p>
          <a:p>
            <a:r>
              <a:rPr lang="en-GB" dirty="0"/>
              <a:t>The direction of influence was not a one-way street, only from Brussels to the UK. The UK significantly influenced the development of the EU in particular areas</a:t>
            </a:r>
          </a:p>
        </p:txBody>
      </p:sp>
    </p:spTree>
    <p:extLst>
      <p:ext uri="{BB962C8B-B14F-4D97-AF65-F5344CB8AC3E}">
        <p14:creationId xmlns:p14="http://schemas.microsoft.com/office/powerpoint/2010/main" val="458774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B626-14F3-324F-AD28-E52184FF8ECA}"/>
              </a:ext>
            </a:extLst>
          </p:cNvPr>
          <p:cNvSpPr>
            <a:spLocks noGrp="1"/>
          </p:cNvSpPr>
          <p:nvPr>
            <p:ph type="title"/>
          </p:nvPr>
        </p:nvSpPr>
        <p:spPr/>
        <p:txBody>
          <a:bodyPr/>
          <a:lstStyle/>
          <a:p>
            <a:r>
              <a:rPr lang="en-US" dirty="0"/>
              <a:t>Features of UK regulation</a:t>
            </a:r>
          </a:p>
        </p:txBody>
      </p:sp>
      <p:sp>
        <p:nvSpPr>
          <p:cNvPr id="3" name="Content Placeholder 2">
            <a:extLst>
              <a:ext uri="{FF2B5EF4-FFF2-40B4-BE49-F238E27FC236}">
                <a16:creationId xmlns:a16="http://schemas.microsoft.com/office/drawing/2014/main" id="{585A917D-7F02-5E45-8523-70593BA8D863}"/>
              </a:ext>
            </a:extLst>
          </p:cNvPr>
          <p:cNvSpPr>
            <a:spLocks noGrp="1"/>
          </p:cNvSpPr>
          <p:nvPr>
            <p:ph idx="1"/>
          </p:nvPr>
        </p:nvSpPr>
        <p:spPr/>
        <p:txBody>
          <a:bodyPr>
            <a:normAutofit lnSpcReduction="10000"/>
          </a:bodyPr>
          <a:lstStyle/>
          <a:p>
            <a:r>
              <a:rPr lang="en-GB" dirty="0"/>
              <a:t>The influence of the EU on British public law </a:t>
            </a:r>
            <a:r>
              <a:rPr lang="en-GB" i="1" dirty="0"/>
              <a:t>adjudication</a:t>
            </a:r>
            <a:r>
              <a:rPr lang="en-GB" dirty="0"/>
              <a:t> was also significant, and mirrored in Ireland:</a:t>
            </a:r>
          </a:p>
          <a:p>
            <a:pPr lvl="1"/>
            <a:r>
              <a:rPr lang="en-GB" dirty="0"/>
              <a:t>disapply provisions in primary legislation </a:t>
            </a:r>
          </a:p>
          <a:p>
            <a:pPr lvl="1"/>
            <a:r>
              <a:rPr lang="en-GB" dirty="0"/>
              <a:t>new remedies, including damages </a:t>
            </a:r>
          </a:p>
          <a:p>
            <a:pPr lvl="1"/>
            <a:r>
              <a:rPr lang="en-GB" dirty="0"/>
              <a:t>domestic courts were obliged to adapt normal methods of statutory interpretation</a:t>
            </a:r>
          </a:p>
          <a:p>
            <a:pPr lvl="1"/>
            <a:r>
              <a:rPr lang="en-GB" dirty="0"/>
              <a:t>domestic courts required to grapple with a more “principles-led” approach to interpretation (legitimate expectations, protection of fundamental rights, proportionality, equality, precautionary principles) </a:t>
            </a:r>
          </a:p>
          <a:p>
            <a:pPr lvl="1"/>
            <a:r>
              <a:rPr lang="en-GB" dirty="0"/>
              <a:t>latterly, this approach has been expanded by the requirement to apply the EU Charter of Fundamental Rights in domestic law</a:t>
            </a:r>
          </a:p>
        </p:txBody>
      </p:sp>
    </p:spTree>
    <p:extLst>
      <p:ext uri="{BB962C8B-B14F-4D97-AF65-F5344CB8AC3E}">
        <p14:creationId xmlns:p14="http://schemas.microsoft.com/office/powerpoint/2010/main" val="117125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82BE6-F1BC-7946-A43F-A45A101C8369}"/>
              </a:ext>
            </a:extLst>
          </p:cNvPr>
          <p:cNvSpPr>
            <a:spLocks noGrp="1"/>
          </p:cNvSpPr>
          <p:nvPr>
            <p:ph type="title"/>
          </p:nvPr>
        </p:nvSpPr>
        <p:spPr/>
        <p:txBody>
          <a:bodyPr/>
          <a:lstStyle/>
          <a:p>
            <a:r>
              <a:rPr lang="en-US" dirty="0"/>
              <a:t>Features of Irish regulation and public law</a:t>
            </a:r>
          </a:p>
        </p:txBody>
      </p:sp>
      <p:sp>
        <p:nvSpPr>
          <p:cNvPr id="3" name="Content Placeholder 2">
            <a:extLst>
              <a:ext uri="{FF2B5EF4-FFF2-40B4-BE49-F238E27FC236}">
                <a16:creationId xmlns:a16="http://schemas.microsoft.com/office/drawing/2014/main" id="{CF5B0EF8-39C7-D942-839D-6DE4CDF69298}"/>
              </a:ext>
            </a:extLst>
          </p:cNvPr>
          <p:cNvSpPr>
            <a:spLocks noGrp="1"/>
          </p:cNvSpPr>
          <p:nvPr>
            <p:ph idx="1"/>
          </p:nvPr>
        </p:nvSpPr>
        <p:spPr/>
        <p:txBody>
          <a:bodyPr>
            <a:normAutofit fontScale="85000" lnSpcReduction="20000"/>
          </a:bodyPr>
          <a:lstStyle/>
          <a:p>
            <a:r>
              <a:rPr lang="en-GB" dirty="0"/>
              <a:t>Both in the drafting of </a:t>
            </a:r>
            <a:r>
              <a:rPr lang="en-GB" i="1" dirty="0"/>
              <a:t>Irish</a:t>
            </a:r>
            <a:r>
              <a:rPr lang="en-GB" dirty="0"/>
              <a:t> legislation, and in the interpretation of Irish administrative law, the </a:t>
            </a:r>
            <a:r>
              <a:rPr lang="en-GB" i="1" dirty="0"/>
              <a:t>UK</a:t>
            </a:r>
            <a:r>
              <a:rPr lang="en-GB" dirty="0"/>
              <a:t> has played an important role </a:t>
            </a:r>
          </a:p>
          <a:p>
            <a:r>
              <a:rPr lang="en-GB" dirty="0"/>
              <a:t>Influence of British judges in the interpretation of transplanted regulatory legislation significant</a:t>
            </a:r>
          </a:p>
          <a:p>
            <a:pPr lvl="1"/>
            <a:r>
              <a:rPr lang="en-GB" dirty="0"/>
              <a:t>Byrne and McCutcheon</a:t>
            </a:r>
          </a:p>
          <a:p>
            <a:pPr lvl="2"/>
            <a:r>
              <a:rPr lang="en-GB" dirty="0"/>
              <a:t>1995: 33% of Irish reported decisions referred to English or Scottish cases</a:t>
            </a:r>
          </a:p>
          <a:p>
            <a:pPr lvl="2"/>
            <a:r>
              <a:rPr lang="en-GB" dirty="0"/>
              <a:t>2011:  28.3% of reported cases referred to English or Scottish cases</a:t>
            </a:r>
          </a:p>
          <a:p>
            <a:r>
              <a:rPr lang="en-GB" dirty="0"/>
              <a:t>In the drafting of Irish legislation and in the interpretation of Irish administrative law, the EU has an increasing role to play, but significantly less of an influence overall than UK influence</a:t>
            </a:r>
          </a:p>
          <a:p>
            <a:pPr lvl="1"/>
            <a:r>
              <a:rPr lang="en-GB" dirty="0"/>
              <a:t>Byrne and McCutcheon</a:t>
            </a:r>
          </a:p>
          <a:p>
            <a:pPr lvl="2"/>
            <a:r>
              <a:rPr lang="en-GB" dirty="0"/>
              <a:t>1995: 3.2% of Irish reported decisions referred to CJEU cases</a:t>
            </a:r>
          </a:p>
          <a:p>
            <a:pPr lvl="2"/>
            <a:r>
              <a:rPr lang="en-GB" dirty="0"/>
              <a:t>2011:  3.2% of Irish reported cases referred to CJEU cases</a:t>
            </a:r>
          </a:p>
          <a:p>
            <a:endParaRPr lang="en-US" dirty="0"/>
          </a:p>
        </p:txBody>
      </p:sp>
    </p:spTree>
    <p:extLst>
      <p:ext uri="{BB962C8B-B14F-4D97-AF65-F5344CB8AC3E}">
        <p14:creationId xmlns:p14="http://schemas.microsoft.com/office/powerpoint/2010/main" val="1811089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A5DD1-2EDE-4942-811A-6094F91DAA76}"/>
              </a:ext>
            </a:extLst>
          </p:cNvPr>
          <p:cNvSpPr>
            <a:spLocks noGrp="1"/>
          </p:cNvSpPr>
          <p:nvPr>
            <p:ph type="title"/>
          </p:nvPr>
        </p:nvSpPr>
        <p:spPr/>
        <p:txBody>
          <a:bodyPr/>
          <a:lstStyle/>
          <a:p>
            <a:r>
              <a:rPr lang="en-US" dirty="0"/>
              <a:t>Entanglement</a:t>
            </a:r>
          </a:p>
        </p:txBody>
      </p:sp>
      <p:sp>
        <p:nvSpPr>
          <p:cNvPr id="3" name="Content Placeholder 2">
            <a:extLst>
              <a:ext uri="{FF2B5EF4-FFF2-40B4-BE49-F238E27FC236}">
                <a16:creationId xmlns:a16="http://schemas.microsoft.com/office/drawing/2014/main" id="{BAC9C9D1-5CD8-EA4D-92F8-01EA5E18D7D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6D56DE9F-F8DD-994A-B9B3-BC43B250277E}"/>
              </a:ext>
            </a:extLst>
          </p:cNvPr>
          <p:cNvPicPr>
            <a:picLocks noChangeAspect="1"/>
          </p:cNvPicPr>
          <p:nvPr/>
        </p:nvPicPr>
        <p:blipFill>
          <a:blip r:embed="rId2"/>
          <a:stretch>
            <a:fillRect/>
          </a:stretch>
        </p:blipFill>
        <p:spPr>
          <a:xfrm>
            <a:off x="3693226" y="2312513"/>
            <a:ext cx="4631377" cy="4351338"/>
          </a:xfrm>
          <a:prstGeom prst="rect">
            <a:avLst/>
          </a:prstGeom>
        </p:spPr>
      </p:pic>
    </p:spTree>
    <p:extLst>
      <p:ext uri="{BB962C8B-B14F-4D97-AF65-F5344CB8AC3E}">
        <p14:creationId xmlns:p14="http://schemas.microsoft.com/office/powerpoint/2010/main" val="834620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F1DE-B550-C14A-B2C5-A141B11D0DF3}"/>
              </a:ext>
            </a:extLst>
          </p:cNvPr>
          <p:cNvSpPr>
            <a:spLocks noGrp="1"/>
          </p:cNvSpPr>
          <p:nvPr>
            <p:ph type="title"/>
          </p:nvPr>
        </p:nvSpPr>
        <p:spPr/>
        <p:txBody>
          <a:bodyPr/>
          <a:lstStyle/>
          <a:p>
            <a:r>
              <a:rPr lang="en-US" dirty="0"/>
              <a:t>Ireland’s (regulatory) dilemma</a:t>
            </a:r>
          </a:p>
        </p:txBody>
      </p:sp>
      <p:sp>
        <p:nvSpPr>
          <p:cNvPr id="3" name="Content Placeholder 2">
            <a:extLst>
              <a:ext uri="{FF2B5EF4-FFF2-40B4-BE49-F238E27FC236}">
                <a16:creationId xmlns:a16="http://schemas.microsoft.com/office/drawing/2014/main" id="{AAA76634-8D4A-E74D-BE84-A1A5EB06C61A}"/>
              </a:ext>
            </a:extLst>
          </p:cNvPr>
          <p:cNvSpPr>
            <a:spLocks noGrp="1"/>
          </p:cNvSpPr>
          <p:nvPr>
            <p:ph idx="1"/>
          </p:nvPr>
        </p:nvSpPr>
        <p:spPr/>
        <p:txBody>
          <a:bodyPr>
            <a:normAutofit/>
          </a:bodyPr>
          <a:lstStyle/>
          <a:p>
            <a:r>
              <a:rPr lang="en-GB" dirty="0"/>
              <a:t>Since 1971, Ireland has not had to choose between UK approaches and EU approaches to regulation and administrative law</a:t>
            </a:r>
          </a:p>
          <a:p>
            <a:r>
              <a:rPr lang="en-GB" dirty="0"/>
              <a:t>That is likely to change. This will not be an immediate change, or particularly dramatic</a:t>
            </a:r>
          </a:p>
          <a:p>
            <a:r>
              <a:rPr lang="en-GB" dirty="0"/>
              <a:t>Over time it may well be seen to be as significant in the way that Irish public law deal with regulation as the enactment of the 1937 Constitution</a:t>
            </a:r>
          </a:p>
          <a:p>
            <a:pPr lvl="1"/>
            <a:r>
              <a:rPr lang="en-GB" dirty="0"/>
              <a:t>Fintan O’Toole: “If being together in the EU brought Ireland and Britain closer, will British exit from the EU drive them apart? It is by no means impossible, that events will unfold in such a way that Ireland will be forced to choose between being within a British sphere of influence and remaining in the EU.” </a:t>
            </a:r>
            <a:endParaRPr lang="en-US" dirty="0"/>
          </a:p>
        </p:txBody>
      </p:sp>
    </p:spTree>
    <p:extLst>
      <p:ext uri="{BB962C8B-B14F-4D97-AF65-F5344CB8AC3E}">
        <p14:creationId xmlns:p14="http://schemas.microsoft.com/office/powerpoint/2010/main" val="28266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68EB8-FA1D-D242-9EDC-8D2426D645E1}"/>
              </a:ext>
            </a:extLst>
          </p:cNvPr>
          <p:cNvSpPr>
            <a:spLocks noGrp="1"/>
          </p:cNvSpPr>
          <p:nvPr>
            <p:ph type="title"/>
          </p:nvPr>
        </p:nvSpPr>
        <p:spPr/>
        <p:txBody>
          <a:bodyPr/>
          <a:lstStyle/>
          <a:p>
            <a:r>
              <a:rPr lang="en-US" dirty="0"/>
              <a:t>Four challenges</a:t>
            </a:r>
          </a:p>
        </p:txBody>
      </p:sp>
      <p:sp>
        <p:nvSpPr>
          <p:cNvPr id="3" name="Content Placeholder 2">
            <a:extLst>
              <a:ext uri="{FF2B5EF4-FFF2-40B4-BE49-F238E27FC236}">
                <a16:creationId xmlns:a16="http://schemas.microsoft.com/office/drawing/2014/main" id="{BD1243DA-73C1-7D40-83C5-28432EACC94E}"/>
              </a:ext>
            </a:extLst>
          </p:cNvPr>
          <p:cNvSpPr>
            <a:spLocks noGrp="1"/>
          </p:cNvSpPr>
          <p:nvPr>
            <p:ph idx="1"/>
          </p:nvPr>
        </p:nvSpPr>
        <p:spPr/>
        <p:txBody>
          <a:bodyPr/>
          <a:lstStyle/>
          <a:p>
            <a:r>
              <a:rPr lang="en-US" dirty="0"/>
              <a:t>Differing socio-economic models and globalization</a:t>
            </a:r>
          </a:p>
          <a:p>
            <a:r>
              <a:rPr lang="en-US" dirty="0"/>
              <a:t>Location, extent and legitimacy of power and authority</a:t>
            </a:r>
          </a:p>
          <a:p>
            <a:pPr lvl="1"/>
            <a:r>
              <a:rPr lang="en-US" dirty="0"/>
              <a:t>Tomlinson and </a:t>
            </a:r>
            <a:r>
              <a:rPr lang="en-US" dirty="0" err="1"/>
              <a:t>Lovdahl</a:t>
            </a:r>
            <a:r>
              <a:rPr lang="en-US" dirty="0"/>
              <a:t> </a:t>
            </a:r>
            <a:r>
              <a:rPr lang="en-US" dirty="0" err="1"/>
              <a:t>Gormsen</a:t>
            </a:r>
            <a:r>
              <a:rPr lang="en-US" dirty="0"/>
              <a:t> on the administrative architecture of regulation in the UK post Brexit</a:t>
            </a:r>
            <a:r>
              <a:rPr lang="en-GB" dirty="0"/>
              <a:t> </a:t>
            </a:r>
          </a:p>
          <a:p>
            <a:r>
              <a:rPr lang="en-GB" dirty="0"/>
              <a:t>Diverging (de)regulation of specific areas</a:t>
            </a:r>
          </a:p>
          <a:p>
            <a:pPr lvl="1"/>
            <a:r>
              <a:rPr lang="en-GB" dirty="0"/>
              <a:t>Kelly on consumer regulation</a:t>
            </a:r>
          </a:p>
          <a:p>
            <a:pPr lvl="1"/>
            <a:r>
              <a:rPr lang="en-US" dirty="0"/>
              <a:t>Tomlinson and </a:t>
            </a:r>
            <a:r>
              <a:rPr lang="en-US" dirty="0" err="1"/>
              <a:t>Lovdahl</a:t>
            </a:r>
            <a:r>
              <a:rPr lang="en-US" dirty="0"/>
              <a:t> </a:t>
            </a:r>
            <a:r>
              <a:rPr lang="en-US" dirty="0" err="1"/>
              <a:t>Gormsen</a:t>
            </a:r>
            <a:r>
              <a:rPr lang="en-US" dirty="0"/>
              <a:t> on competition regulation</a:t>
            </a:r>
          </a:p>
          <a:p>
            <a:r>
              <a:rPr lang="en-GB" dirty="0"/>
              <a:t>Judicial interpretation</a:t>
            </a:r>
          </a:p>
          <a:p>
            <a:pPr lvl="1"/>
            <a:r>
              <a:rPr lang="en-GB" dirty="0"/>
              <a:t>Kelly on practice of Irish legal profession</a:t>
            </a:r>
          </a:p>
          <a:p>
            <a:pPr lvl="1"/>
            <a:endParaRPr lang="en-GB" dirty="0"/>
          </a:p>
          <a:p>
            <a:endParaRPr lang="en-GB" dirty="0"/>
          </a:p>
          <a:p>
            <a:endParaRPr lang="en-US" dirty="0"/>
          </a:p>
        </p:txBody>
      </p:sp>
    </p:spTree>
    <p:extLst>
      <p:ext uri="{BB962C8B-B14F-4D97-AF65-F5344CB8AC3E}">
        <p14:creationId xmlns:p14="http://schemas.microsoft.com/office/powerpoint/2010/main" val="2655115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{E83981F8-8BB2-BA4A-9432-84703BA2A1EF}tf10001076</Template>
  <TotalTime>571</TotalTime>
  <Words>768</Words>
  <Application>Microsoft Macintosh PowerPoint</Application>
  <PresentationFormat>Widescreen</PresentationFormat>
  <Paragraphs>61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 Boardroom</vt:lpstr>
      <vt:lpstr>   Public law and regulatory supervision in Ireland post-Brexit: Caught between Scylla and Charybdis?</vt:lpstr>
      <vt:lpstr>Scylla and Charybdis</vt:lpstr>
      <vt:lpstr>External influences</vt:lpstr>
      <vt:lpstr>Features of UK regulation</vt:lpstr>
      <vt:lpstr>Features of UK regulation</vt:lpstr>
      <vt:lpstr>Features of Irish regulation and public law</vt:lpstr>
      <vt:lpstr>Entanglement</vt:lpstr>
      <vt:lpstr>Ireland’s (regulatory) dilemma</vt:lpstr>
      <vt:lpstr>Four challenges</vt:lpstr>
      <vt:lpstr>Three uncertainties</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19</cp:revision>
  <dcterms:created xsi:type="dcterms:W3CDTF">2018-11-13T09:03:10Z</dcterms:created>
  <dcterms:modified xsi:type="dcterms:W3CDTF">2018-11-13T21:42:47Z</dcterms:modified>
</cp:coreProperties>
</file>