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9" r:id="rId2"/>
    <p:sldId id="293" r:id="rId3"/>
    <p:sldId id="294" r:id="rId4"/>
    <p:sldId id="295" r:id="rId5"/>
    <p:sldId id="303" r:id="rId6"/>
    <p:sldId id="304" r:id="rId7"/>
    <p:sldId id="306" r:id="rId8"/>
    <p:sldId id="307" r:id="rId9"/>
  </p:sldIdLst>
  <p:sldSz cx="9144000" cy="6858000" type="screen4x3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/>
        <a:ea typeface="ヒラギノ角ゴ Pro W3"/>
        <a:cs typeface="ヒラギノ角ゴ Pro W3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/>
        <a:ea typeface="ヒラギノ角ゴ Pro W3"/>
        <a:cs typeface="ヒラギノ角ゴ Pro W3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/>
        <a:ea typeface="ヒラギノ角ゴ Pro W3"/>
        <a:cs typeface="ヒラギノ角ゴ Pro W3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/>
        <a:ea typeface="ヒラギノ角ゴ Pro W3"/>
        <a:cs typeface="ヒラギノ角ゴ Pro W3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/>
        <a:ea typeface="ヒラギノ角ゴ Pro W3"/>
        <a:cs typeface="ヒラギノ角ゴ Pro W3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Lucida Grande"/>
        <a:ea typeface="ヒラギノ角ゴ Pro W3"/>
        <a:cs typeface="ヒラギノ角ゴ Pro W3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Lucida Grande"/>
        <a:ea typeface="ヒラギノ角ゴ Pro W3"/>
        <a:cs typeface="ヒラギノ角ゴ Pro W3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Lucida Grande"/>
        <a:ea typeface="ヒラギノ角ゴ Pro W3"/>
        <a:cs typeface="ヒラギノ角ゴ Pro W3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Lucida Grande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00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2" autoAdjust="0"/>
    <p:restoredTop sz="94660"/>
  </p:normalViewPr>
  <p:slideViewPr>
    <p:cSldViewPr>
      <p:cViewPr varScale="1">
        <p:scale>
          <a:sx n="73" d="100"/>
          <a:sy n="73" d="100"/>
        </p:scale>
        <p:origin x="1110" y="72"/>
      </p:cViewPr>
      <p:guideLst>
        <p:guide orient="horz" pos="431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23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iara Murphy" userId="29a03b7d-3fcc-4033-8b19-8be0e10f0316" providerId="ADAL" clId="{46260812-F8E2-4F02-BA21-79BB2EBC847C}"/>
    <pc:docChg chg="custSel modSld modMainMaster">
      <pc:chgData name="Ciara Murphy" userId="29a03b7d-3fcc-4033-8b19-8be0e10f0316" providerId="ADAL" clId="{46260812-F8E2-4F02-BA21-79BB2EBC847C}" dt="2018-11-07T16:23:58.620" v="31" actId="1076"/>
      <pc:docMkLst>
        <pc:docMk/>
      </pc:docMkLst>
      <pc:sldChg chg="addSp modSp">
        <pc:chgData name="Ciara Murphy" userId="29a03b7d-3fcc-4033-8b19-8be0e10f0316" providerId="ADAL" clId="{46260812-F8E2-4F02-BA21-79BB2EBC847C}" dt="2018-11-07T16:23:58.620" v="31" actId="1076"/>
        <pc:sldMkLst>
          <pc:docMk/>
          <pc:sldMk cId="0" sldId="259"/>
        </pc:sldMkLst>
        <pc:picChg chg="add mod">
          <ac:chgData name="Ciara Murphy" userId="29a03b7d-3fcc-4033-8b19-8be0e10f0316" providerId="ADAL" clId="{46260812-F8E2-4F02-BA21-79BB2EBC847C}" dt="2018-11-07T16:23:58.620" v="31" actId="1076"/>
          <ac:picMkLst>
            <pc:docMk/>
            <pc:sldMk cId="0" sldId="259"/>
            <ac:picMk id="6" creationId="{110C50CB-67B2-4899-BD45-0D86AC0FB733}"/>
          </ac:picMkLst>
        </pc:picChg>
      </pc:sldChg>
      <pc:sldMasterChg chg="addSp modSp">
        <pc:chgData name="Ciara Murphy" userId="29a03b7d-3fcc-4033-8b19-8be0e10f0316" providerId="ADAL" clId="{46260812-F8E2-4F02-BA21-79BB2EBC847C}" dt="2018-11-07T15:51:58.526" v="27"/>
        <pc:sldMasterMkLst>
          <pc:docMk/>
          <pc:sldMasterMk cId="0" sldId="2147483648"/>
        </pc:sldMasterMkLst>
        <pc:spChg chg="add mod ord">
          <ac:chgData name="Ciara Murphy" userId="29a03b7d-3fcc-4033-8b19-8be0e10f0316" providerId="ADAL" clId="{46260812-F8E2-4F02-BA21-79BB2EBC847C}" dt="2018-11-07T15:51:58.526" v="27"/>
          <ac:spMkLst>
            <pc:docMk/>
            <pc:sldMasterMk cId="0" sldId="2147483648"/>
            <ac:spMk id="2" creationId="{B7413697-379A-4E44-AFDA-9EA1B43C742F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E980882-C8CB-4ECF-8BBD-55094984C51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Lucida Grande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71287E-AA6F-4D3A-8D89-57E68801E6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Lucida Grande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EC10C4F9-550C-473D-AA64-EDBADE2229A3}" type="datetimeFigureOut">
              <a:rPr lang="en-IE"/>
              <a:pPr>
                <a:defRPr/>
              </a:pPr>
              <a:t>13/11/2018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DFC499-974B-4D26-A240-B9785F17DD7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Lucida Grande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9663EB-A577-4DBB-BBC8-E03B50F74D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78BDCF5-22B3-41A2-AF4B-1E451E1C17CD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10969549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BEE60738-02A5-4B62-A66D-994F8B8A1AC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Lucida Grande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FFA0361-0BE4-4FBF-9784-86C87BBD42B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Lucida Grande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E6C5579-BD6D-4240-8A57-CC6CCDD329E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CAA627A3-280E-4431-90B5-EEF73F571DD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93E29246-8C07-4DC8-B6FD-B287DCA3113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Lucida Grande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BE2E58C5-8751-44B9-8ABD-1FC925CF7E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5FD2A71-1B94-4D74-BB56-64B89CDC5E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55184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ヒラギノ角ゴ Pro W3" charset="0"/>
        <a:cs typeface="ヒラギノ角ゴ Pro W3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ヒラギノ角ゴ Pro W3" charset="0"/>
        <a:cs typeface="ヒラギノ角ゴ Pro W3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ヒラギノ角ゴ Pro W3" charset="0"/>
        <a:cs typeface="ヒラギノ角ゴ Pro W3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ヒラギノ角ゴ Pro W3" charset="0"/>
        <a:cs typeface="ヒラギノ角ゴ Pro W3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794519"/>
          </a:xfrm>
          <a:prstGeom prst="rect">
            <a:avLst/>
          </a:prstGeom>
        </p:spPr>
        <p:txBody>
          <a:bodyPr/>
          <a:lstStyle>
            <a:lvl1pPr algn="l">
              <a:defRPr sz="2900" b="1">
                <a:solidFill>
                  <a:srgbClr val="AF0061"/>
                </a:solidFill>
                <a:latin typeface="Calibri"/>
                <a:cs typeface="Calibri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212976"/>
            <a:ext cx="7776864" cy="242582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>
                <a:latin typeface="Calibri"/>
                <a:cs typeface="Calibri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lvl="0"/>
            <a:r>
              <a:rPr lang="ga-IE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05588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0169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91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6280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3770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9324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AF6AD0-6F41-433C-94E5-1BBAEF3A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Lucida Grande" charset="0"/>
                <a:ea typeface="ヒラギノ角ゴ Pro W3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D7C88F-9B93-4494-8BC8-D4A8D1563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Lucida Grande" charset="0"/>
                <a:ea typeface="ヒラギノ角ゴ Pro W3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5C01B8-3156-49E8-B8FF-5451B7436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DDF2260-309F-4C91-8EF4-C21DC65D4C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0725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3228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3767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5889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TheBarofIreland_ppt-2-2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12" r:id="rId6"/>
    <p:sldLayoutId id="2147483908" r:id="rId7"/>
    <p:sldLayoutId id="2147483909" r:id="rId8"/>
    <p:sldLayoutId id="2147483910" r:id="rId9"/>
    <p:sldLayoutId id="2147483911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ヒラギノ角ゴ Pro W3" charset="0"/>
          <a:cs typeface="ヒラギノ角ゴ Pro W3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ヒラギノ角ゴ Pro W3" charset="0"/>
          <a:cs typeface="ヒラギノ角ゴ Pro W3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ヒラギノ角ゴ Pro W3" charset="0"/>
          <a:cs typeface="ヒラギノ角ゴ Pro W3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ヒラギノ角ゴ Pro W3" charset="0"/>
          <a:cs typeface="ヒラギノ角ゴ Pro W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charset="0"/>
          <a:ea typeface="ヒラギノ角ゴ Pro W3" charset="0"/>
          <a:cs typeface="ヒラギノ角ゴ Pro W3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charset="0"/>
          <a:ea typeface="ヒラギノ角ゴ Pro W3" charset="0"/>
          <a:cs typeface="ヒラギノ角ゴ Pro W3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charset="0"/>
          <a:ea typeface="ヒラギノ角ゴ Pro W3" charset="0"/>
          <a:cs typeface="ヒラギノ角ゴ Pro W3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7"/>
          <p:cNvSpPr txBox="1">
            <a:spLocks noChangeArrowheads="1"/>
          </p:cNvSpPr>
          <p:nvPr/>
        </p:nvSpPr>
        <p:spPr bwMode="auto">
          <a:xfrm>
            <a:off x="-415925" y="2047875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9pPr>
          </a:lstStyle>
          <a:p>
            <a:endParaRPr lang="en-US" altLang="en-US">
              <a:latin typeface="+mj-lt"/>
            </a:endParaRPr>
          </a:p>
        </p:txBody>
      </p:sp>
      <p:pic>
        <p:nvPicPr>
          <p:cNvPr id="5123" name="Picture 1" descr="TheBarofIreland_ppt-2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Box 2"/>
          <p:cNvSpPr txBox="1">
            <a:spLocks noChangeArrowheads="1"/>
          </p:cNvSpPr>
          <p:nvPr/>
        </p:nvSpPr>
        <p:spPr bwMode="auto">
          <a:xfrm>
            <a:off x="2699792" y="188640"/>
            <a:ext cx="620325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9pPr>
          </a:lstStyle>
          <a:p>
            <a:pPr algn="r"/>
            <a:r>
              <a:rPr lang="en-IE" altLang="en-US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PROMOTING </a:t>
            </a:r>
            <a:r>
              <a:rPr lang="en-IE" altLang="en-US" b="1" dirty="0" smtClean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IRISH LAW: CHALLENGES AND OPPORTUNITIES IN A POST-BREXIT WORLD</a:t>
            </a:r>
          </a:p>
          <a:p>
            <a:pPr algn="r"/>
            <a:r>
              <a:rPr lang="en-IE" altLang="en-US" sz="1600" b="1" dirty="0" smtClean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PATRICK LEONARD SC</a:t>
            </a:r>
            <a:endParaRPr lang="en-IE" altLang="en-US" sz="1600" b="1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6D9883-8E66-46C2-B3A9-F5E2669439C2}"/>
              </a:ext>
            </a:extLst>
          </p:cNvPr>
          <p:cNvSpPr txBox="1"/>
          <p:nvPr/>
        </p:nvSpPr>
        <p:spPr>
          <a:xfrm>
            <a:off x="0" y="5733256"/>
            <a:ext cx="9036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LAW REFORM COMMISSION ANNUAL CONFERENCE</a:t>
            </a:r>
          </a:p>
          <a:p>
            <a:pPr algn="ctr"/>
            <a:r>
              <a:rPr lang="en-IE" dirty="0" smtClean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14 NOVEMBER 2018</a:t>
            </a:r>
            <a:endParaRPr lang="en-IE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1540" y="2408689"/>
            <a:ext cx="828092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altLang="en-US" b="1" dirty="0" smtClean="0">
                <a:latin typeface="+mj-lt"/>
              </a:rPr>
              <a:t>JOINT PROPOSAL TO GOVERNMENT BY THE BAR COUNCIL, LAW SOCIETY, DUBLIN SOLICITORS’ BAR ASSOCIATION, COMMERCIAL LITIGATION ASSOCIATION OF IRELAND, ARBITRATION IRELAND AND 16 CORPORATE LAW FIRMS</a:t>
            </a:r>
            <a:endParaRPr lang="en-IE" altLang="en-US" dirty="0">
              <a:latin typeface="+mj-lt"/>
            </a:endParaRPr>
          </a:p>
          <a:p>
            <a:pPr algn="ctr"/>
            <a:endParaRPr lang="en-IE" altLang="en-US" sz="2000" b="1" dirty="0" smtClean="0"/>
          </a:p>
          <a:p>
            <a:pPr algn="ctr"/>
            <a:r>
              <a:rPr lang="en-IE" altLang="en-US" sz="2000" b="1" dirty="0" smtClean="0"/>
              <a:t>8 MAY 2018</a:t>
            </a:r>
          </a:p>
          <a:p>
            <a:pPr algn="ctr"/>
            <a:endParaRPr lang="en-IE" altLang="en-US" sz="2000" b="1" dirty="0"/>
          </a:p>
          <a:p>
            <a:pPr algn="ctr"/>
            <a:r>
              <a:rPr lang="en-IE" altLang="en-US" sz="2000" b="1" dirty="0" smtClean="0"/>
              <a:t>PROMOTING IRELAND AS A LEADING CENTRE GLOBALLY FOR INTERNATIONAL LEGAL SERVICES</a:t>
            </a:r>
            <a:endParaRPr lang="en-IE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67352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412776"/>
            <a:ext cx="864096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lvl="2" indent="-342900" algn="just">
              <a:buFontTx/>
              <a:buChar char="-"/>
            </a:pPr>
            <a:r>
              <a:rPr lang="en-IE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International </a:t>
            </a:r>
            <a:r>
              <a:rPr lang="en-IE" altLang="en-US" dirty="0">
                <a:latin typeface="Calibri" panose="020F0502020204030204" pitchFamily="34" charset="0"/>
                <a:cs typeface="Calibri" panose="020F0502020204030204" pitchFamily="34" charset="0"/>
              </a:rPr>
              <a:t>companies prefer common law system</a:t>
            </a:r>
          </a:p>
          <a:p>
            <a:pPr lvl="2" algn="just"/>
            <a:endParaRPr lang="en-IE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57300" lvl="2" indent="-342900" algn="just">
              <a:buFontTx/>
              <a:buChar char="-"/>
            </a:pPr>
            <a:r>
              <a:rPr lang="en-IE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Financial services prefer common law system</a:t>
            </a:r>
            <a:endParaRPr lang="en-IE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 algn="just"/>
            <a:endParaRPr lang="en-IE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57300" lvl="2" indent="-342900" algn="just">
              <a:buFontTx/>
              <a:buChar char="-"/>
            </a:pPr>
            <a:r>
              <a:rPr lang="en-IE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Post-Brexit Ireland will be the only English-speaking common law system fully integrated in European legal order</a:t>
            </a:r>
          </a:p>
          <a:p>
            <a:pPr marL="1257300" lvl="2" indent="-342900" algn="just">
              <a:buFontTx/>
              <a:buChar char="-"/>
            </a:pPr>
            <a:endParaRPr lang="en-IE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57300" lvl="2" indent="-342900" algn="just">
              <a:buFontTx/>
              <a:buChar char="-"/>
            </a:pPr>
            <a:r>
              <a:rPr lang="en-IE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Opportunity to develop market</a:t>
            </a:r>
          </a:p>
          <a:p>
            <a:pPr marL="1257300" lvl="2" indent="-342900" algn="just">
              <a:buFontTx/>
              <a:buChar char="-"/>
            </a:pPr>
            <a:endParaRPr lang="en-IE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57300" lvl="2" indent="-342900" algn="just">
              <a:buFontTx/>
              <a:buChar char="-"/>
            </a:pPr>
            <a:r>
              <a:rPr lang="en-IE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Dual approach</a:t>
            </a:r>
          </a:p>
          <a:p>
            <a:pPr marL="1257300" lvl="2" indent="-342900" algn="just">
              <a:buFontTx/>
              <a:buChar char="-"/>
            </a:pPr>
            <a:endParaRPr lang="en-IE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57300" lvl="2" indent="-342900" algn="just">
              <a:buFontTx/>
              <a:buChar char="-"/>
            </a:pPr>
            <a:r>
              <a:rPr lang="en-IE" altLang="en-US" dirty="0">
                <a:latin typeface="Calibri" panose="020F0502020204030204" pitchFamily="34" charset="0"/>
                <a:cs typeface="Calibri" panose="020F0502020204030204" pitchFamily="34" charset="0"/>
              </a:rPr>
              <a:t>Communication of our </a:t>
            </a:r>
            <a:r>
              <a:rPr lang="en-IE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advantages</a:t>
            </a:r>
          </a:p>
          <a:p>
            <a:pPr marL="1257300" lvl="2" indent="-342900" algn="just">
              <a:buFontTx/>
              <a:buChar char="-"/>
            </a:pPr>
            <a:endParaRPr lang="en-IE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57300" lvl="2" indent="-342900" algn="just">
              <a:buFontTx/>
              <a:buChar char="-"/>
            </a:pPr>
            <a:r>
              <a:rPr lang="en-IE" altLang="en-US" dirty="0">
                <a:latin typeface="Calibri" panose="020F0502020204030204" pitchFamily="34" charset="0"/>
                <a:cs typeface="Calibri" panose="020F0502020204030204" pitchFamily="34" charset="0"/>
              </a:rPr>
              <a:t>Support for the legal </a:t>
            </a:r>
            <a:r>
              <a:rPr lang="en-IE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system</a:t>
            </a:r>
            <a:endParaRPr lang="en-IE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AutoNum type="arabicParenBoth"/>
            </a:pPr>
            <a:endParaRPr lang="en-IE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924324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BDF74C5-6B7F-4E28-B34B-BB774875646B}"/>
              </a:ext>
            </a:extLst>
          </p:cNvPr>
          <p:cNvSpPr/>
          <p:nvPr/>
        </p:nvSpPr>
        <p:spPr>
          <a:xfrm>
            <a:off x="431540" y="1641569"/>
            <a:ext cx="8280920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altLang="en-US" b="1" dirty="0" smtClean="0">
                <a:latin typeface="+mj-lt"/>
              </a:rPr>
              <a:t>Existing Infrastructure Advantage</a:t>
            </a:r>
            <a:r>
              <a:rPr lang="en-IE" altLang="en-US" b="1" dirty="0">
                <a:latin typeface="+mj-lt"/>
              </a:rPr>
              <a:t>:</a:t>
            </a:r>
          </a:p>
          <a:p>
            <a:pPr lvl="1"/>
            <a:endParaRPr lang="en-IE" altLang="en-US" dirty="0">
              <a:latin typeface="+mj-lt"/>
            </a:endParaRPr>
          </a:p>
          <a:p>
            <a:pPr marL="1257300" lvl="2" indent="-342900" algn="just">
              <a:buFontTx/>
              <a:buChar char="-"/>
            </a:pPr>
            <a:r>
              <a:rPr lang="en-IE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Existing advantages of Irish law, the Irish legal system, Irish court system</a:t>
            </a:r>
            <a:endParaRPr lang="en-IE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 algn="just"/>
            <a:endParaRPr lang="en-IE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57300" lvl="2" indent="-342900" algn="just">
              <a:buFontTx/>
              <a:buChar char="-"/>
            </a:pPr>
            <a:r>
              <a:rPr lang="en-IE" altLang="en-US" dirty="0">
                <a:latin typeface="Calibri" panose="020F0502020204030204" pitchFamily="34" charset="0"/>
                <a:cs typeface="Calibri" panose="020F0502020204030204" pitchFamily="34" charset="0"/>
              </a:rPr>
              <a:t>Independent and impartial </a:t>
            </a:r>
            <a:r>
              <a:rPr lang="en-IE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judiciary</a:t>
            </a:r>
          </a:p>
          <a:p>
            <a:pPr marL="1257300" lvl="2" indent="-342900" algn="just">
              <a:buFontTx/>
              <a:buChar char="-"/>
            </a:pPr>
            <a:endParaRPr lang="en-IE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57300" lvl="2" indent="-342900" algn="just">
              <a:buFontTx/>
              <a:buChar char="-"/>
            </a:pPr>
            <a:r>
              <a:rPr lang="en-IE" altLang="en-US" dirty="0">
                <a:latin typeface="Calibri" panose="020F0502020204030204" pitchFamily="34" charset="0"/>
                <a:cs typeface="Calibri" panose="020F0502020204030204" pitchFamily="34" charset="0"/>
              </a:rPr>
              <a:t>Existing Irish solicitors firms with deep and wide expertise in all areas of corporate </a:t>
            </a:r>
            <a:r>
              <a:rPr lang="en-IE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law</a:t>
            </a:r>
          </a:p>
          <a:p>
            <a:pPr marL="1257300" lvl="2" indent="-342900" algn="just">
              <a:buFontTx/>
              <a:buChar char="-"/>
            </a:pPr>
            <a:endParaRPr lang="en-IE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57300" lvl="2" indent="-342900" algn="just">
              <a:buFontTx/>
              <a:buChar char="-"/>
            </a:pPr>
            <a:r>
              <a:rPr lang="en-IE" altLang="en-US" dirty="0">
                <a:latin typeface="Calibri" panose="020F0502020204030204" pitchFamily="34" charset="0"/>
                <a:cs typeface="Calibri" panose="020F0502020204030204" pitchFamily="34" charset="0"/>
              </a:rPr>
              <a:t>Wide ranging experience </a:t>
            </a:r>
            <a:r>
              <a:rPr lang="en-IE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of the Irish Bar</a:t>
            </a:r>
          </a:p>
          <a:p>
            <a:pPr marL="1257300" lvl="2" indent="-342900" algn="just">
              <a:buFontTx/>
              <a:buChar char="-"/>
            </a:pPr>
            <a:endParaRPr lang="en-IE" alt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57300" lvl="2" indent="-342900" algn="just">
              <a:buFontTx/>
              <a:buChar char="-"/>
            </a:pPr>
            <a:r>
              <a:rPr lang="en-IE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Existing </a:t>
            </a:r>
            <a:r>
              <a:rPr lang="en-IE" alt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E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ommercial Court</a:t>
            </a:r>
            <a:endParaRPr lang="en-IE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677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BDF74C5-6B7F-4E28-B34B-BB774875646B}"/>
              </a:ext>
            </a:extLst>
          </p:cNvPr>
          <p:cNvSpPr/>
          <p:nvPr/>
        </p:nvSpPr>
        <p:spPr>
          <a:xfrm>
            <a:off x="431540" y="1700808"/>
            <a:ext cx="828092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altLang="en-US" b="1" dirty="0" smtClean="0">
                <a:solidFill>
                  <a:prstClr val="black"/>
                </a:solidFill>
                <a:latin typeface="Calibri"/>
              </a:rPr>
              <a:t>16 Key Proposals to Assist Government</a:t>
            </a:r>
            <a:endParaRPr lang="en-IE" altLang="en-US" b="1" dirty="0">
              <a:solidFill>
                <a:prstClr val="black"/>
              </a:solidFill>
              <a:latin typeface="Calibri"/>
            </a:endParaRPr>
          </a:p>
          <a:p>
            <a:pPr lvl="1"/>
            <a:endParaRPr lang="en-IE" altLang="en-US" sz="1400" dirty="0">
              <a:solidFill>
                <a:prstClr val="black"/>
              </a:solidFill>
              <a:latin typeface="Calibri"/>
            </a:endParaRPr>
          </a:p>
          <a:p>
            <a:pPr marL="114300" lvl="1"/>
            <a:r>
              <a:rPr lang="en-IE" altLang="en-US" b="1" dirty="0">
                <a:solidFill>
                  <a:prstClr val="black"/>
                </a:solidFill>
                <a:latin typeface="Calibri"/>
              </a:rPr>
              <a:t>Focus on two </a:t>
            </a:r>
            <a:r>
              <a:rPr lang="en-IE" altLang="en-US" b="1" dirty="0" smtClean="0">
                <a:solidFill>
                  <a:prstClr val="black"/>
                </a:solidFill>
                <a:latin typeface="Calibri"/>
              </a:rPr>
              <a:t>issues in </a:t>
            </a:r>
            <a:r>
              <a:rPr lang="en-IE" altLang="en-US" b="1" dirty="0">
                <a:solidFill>
                  <a:prstClr val="black"/>
                </a:solidFill>
                <a:latin typeface="Calibri"/>
              </a:rPr>
              <a:t>relation to law </a:t>
            </a:r>
            <a:r>
              <a:rPr lang="en-IE" altLang="en-US" b="1" dirty="0" smtClean="0">
                <a:solidFill>
                  <a:prstClr val="black"/>
                </a:solidFill>
                <a:latin typeface="Calibri"/>
              </a:rPr>
              <a:t>reform</a:t>
            </a:r>
          </a:p>
          <a:p>
            <a:pPr marL="114300" lvl="1"/>
            <a:endParaRPr lang="en-IE" altLang="en-US" sz="1400" b="1" dirty="0">
              <a:solidFill>
                <a:prstClr val="black"/>
              </a:solidFill>
              <a:latin typeface="Calibri"/>
            </a:endParaRPr>
          </a:p>
          <a:p>
            <a:pPr marL="1257300" lvl="2" indent="-342900" algn="just">
              <a:buFontTx/>
              <a:buChar char="-"/>
            </a:pPr>
            <a:r>
              <a:rPr lang="en-IE" altLang="en-US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challenge</a:t>
            </a:r>
          </a:p>
          <a:p>
            <a:pPr marL="1257300" lvl="2" indent="-342900" algn="just">
              <a:buFontTx/>
              <a:buChar char="-"/>
            </a:pPr>
            <a:endParaRPr lang="en-IE" altLang="en-US" sz="1400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57300" lvl="2" indent="-342900" algn="just">
              <a:buFontTx/>
              <a:buChar char="-"/>
            </a:pPr>
            <a:r>
              <a:rPr lang="en-IE" altLang="en-US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longer have UK support and assistance in the formulation of legislative proposals at EU level</a:t>
            </a:r>
          </a:p>
          <a:p>
            <a:pPr marL="1257300" lvl="2" indent="-342900" algn="just">
              <a:buFontTx/>
              <a:buChar char="-"/>
            </a:pPr>
            <a:endParaRPr lang="en-IE" altLang="en-US" sz="1400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57300" lvl="2" indent="-342900" algn="just">
              <a:buFontTx/>
              <a:buChar char="-"/>
            </a:pPr>
            <a:r>
              <a:rPr lang="en-IE" altLang="en-US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longer benefit from UK approach to the  transposition of EU legislation into domestic law</a:t>
            </a:r>
          </a:p>
          <a:p>
            <a:pPr marL="1257300" lvl="2" indent="-342900" algn="just">
              <a:buFontTx/>
              <a:buChar char="-"/>
            </a:pPr>
            <a:endParaRPr lang="en-IE" altLang="en-US" sz="1400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57300" lvl="2" indent="-342900" algn="just">
              <a:buFontTx/>
              <a:buChar char="-"/>
            </a:pPr>
            <a:r>
              <a:rPr lang="en-IE" altLang="en-US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 need to intervene in greater number cases before the ECJ</a:t>
            </a:r>
            <a:endParaRPr lang="en-IE" altLang="en-US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550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BDF74C5-6B7F-4E28-B34B-BB774875646B}"/>
              </a:ext>
            </a:extLst>
          </p:cNvPr>
          <p:cNvSpPr/>
          <p:nvPr/>
        </p:nvSpPr>
        <p:spPr>
          <a:xfrm>
            <a:off x="431540" y="1628800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lvl="2" indent="-342900" algn="just">
              <a:buFontTx/>
              <a:buChar char="-"/>
            </a:pPr>
            <a:r>
              <a:rPr lang="en-IE" altLang="en-US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Increased emphasis on teaching of European Union law both in law and other disciplines</a:t>
            </a:r>
          </a:p>
          <a:p>
            <a:pPr marL="1257300" lvl="2" indent="-342900" algn="just">
              <a:buFontTx/>
              <a:buChar char="-"/>
            </a:pPr>
            <a:endParaRPr lang="en-IE" altLang="en-US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57300" lvl="2" indent="-342900" algn="just">
              <a:buFontTx/>
              <a:buChar char="-"/>
            </a:pPr>
            <a:r>
              <a:rPr lang="en-IE" altLang="en-US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Importance of Government employment of EU lawyers and civil servants with expertise on EU law</a:t>
            </a:r>
          </a:p>
          <a:p>
            <a:pPr marL="1257300" lvl="2" indent="-342900" algn="just">
              <a:buFontTx/>
              <a:buChar char="-"/>
            </a:pPr>
            <a:endParaRPr lang="en-IE" altLang="en-US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57300" lvl="2" indent="-342900" algn="just">
              <a:buFontTx/>
              <a:buChar char="-"/>
            </a:pPr>
            <a:r>
              <a:rPr lang="en-IE" altLang="en-US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Continued commitment by the professions to EU law specialism</a:t>
            </a:r>
          </a:p>
          <a:p>
            <a:pPr marL="1257300" lvl="2" indent="-342900" algn="just">
              <a:buFontTx/>
              <a:buChar char="-"/>
            </a:pPr>
            <a:endParaRPr lang="en-IE" altLang="en-US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57300" lvl="2" indent="-342900" algn="just">
              <a:buFontTx/>
              <a:buChar char="-"/>
            </a:pPr>
            <a:r>
              <a:rPr lang="en-IE" altLang="en-US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ICEL</a:t>
            </a:r>
            <a:endParaRPr lang="en-IE" altLang="en-US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 algn="just"/>
            <a:r>
              <a:rPr lang="en-IE" altLang="en-US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IE" altLang="en-US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ISEL</a:t>
            </a:r>
            <a:endParaRPr lang="en-IE" altLang="en-US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 algn="just"/>
            <a:r>
              <a:rPr lang="en-IE" altLang="en-US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EU Bar Association</a:t>
            </a:r>
            <a:endParaRPr lang="en-IE" altLang="en-US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550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BDF74C5-6B7F-4E28-B34B-BB774875646B}"/>
              </a:ext>
            </a:extLst>
          </p:cNvPr>
          <p:cNvSpPr/>
          <p:nvPr/>
        </p:nvSpPr>
        <p:spPr>
          <a:xfrm>
            <a:off x="431540" y="1628800"/>
            <a:ext cx="828092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altLang="en-US" b="1" dirty="0" smtClean="0">
                <a:solidFill>
                  <a:prstClr val="black"/>
                </a:solidFill>
                <a:latin typeface="Calibri"/>
              </a:rPr>
              <a:t>Opportunities</a:t>
            </a:r>
            <a:endParaRPr lang="en-IE" altLang="en-US" b="1" dirty="0">
              <a:solidFill>
                <a:prstClr val="black"/>
              </a:solidFill>
              <a:latin typeface="Calibri"/>
            </a:endParaRPr>
          </a:p>
          <a:p>
            <a:pPr lvl="1"/>
            <a:endParaRPr lang="en-IE" altLang="en-US" dirty="0">
              <a:solidFill>
                <a:prstClr val="black"/>
              </a:solidFill>
              <a:latin typeface="Calibri"/>
            </a:endParaRPr>
          </a:p>
          <a:p>
            <a:pPr marL="1257300" lvl="2" indent="-342900" algn="just">
              <a:buFontTx/>
              <a:buChar char="-"/>
            </a:pPr>
            <a:r>
              <a:rPr lang="en-IE" altLang="en-US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Possibility of modernising or clarification of legislation / regulation to remove obstacles to business</a:t>
            </a:r>
          </a:p>
          <a:p>
            <a:pPr marL="1257300" lvl="2" indent="-342900" algn="just">
              <a:buFontTx/>
              <a:buChar char="-"/>
            </a:pPr>
            <a:endParaRPr lang="en-IE" altLang="en-US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57300" lvl="2" indent="-342900" algn="just">
              <a:buFontTx/>
              <a:buChar char="-"/>
            </a:pPr>
            <a:r>
              <a:rPr lang="en-IE" altLang="en-US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Relevant to banks, insurers, investment funds</a:t>
            </a:r>
          </a:p>
          <a:p>
            <a:pPr marL="1257300" lvl="2" indent="-342900" algn="just">
              <a:buFontTx/>
              <a:buChar char="-"/>
            </a:pPr>
            <a:endParaRPr lang="en-IE" altLang="en-US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57300" lvl="2" indent="-342900" algn="just">
              <a:buFontTx/>
              <a:buChar char="-"/>
            </a:pPr>
            <a:r>
              <a:rPr lang="en-IE" altLang="en-US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be divergence from London</a:t>
            </a:r>
          </a:p>
          <a:p>
            <a:pPr marL="1257300" lvl="2" indent="-342900" algn="just">
              <a:buFontTx/>
              <a:buChar char="-"/>
            </a:pPr>
            <a:endParaRPr lang="en-IE" altLang="en-US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57300" lvl="2" indent="-342900" algn="just">
              <a:buFontTx/>
              <a:buChar char="-"/>
            </a:pPr>
            <a:r>
              <a:rPr lang="en-IE" altLang="en-US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Law reform can be integral part of making Ireland an efficient economy</a:t>
            </a:r>
          </a:p>
          <a:p>
            <a:pPr marL="1257300" lvl="2" indent="-342900" algn="just">
              <a:buFontTx/>
              <a:buChar char="-"/>
            </a:pPr>
            <a:endParaRPr lang="en-IE" altLang="en-US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57300" lvl="2" indent="-342900" algn="just">
              <a:buFontTx/>
              <a:buChar char="-"/>
            </a:pPr>
            <a:r>
              <a:rPr lang="en-IE" altLang="en-US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real exchequer cost in many law reforms</a:t>
            </a:r>
            <a:endParaRPr lang="en-IE" altLang="en-US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893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BDF74C5-6B7F-4E28-B34B-BB774875646B}"/>
              </a:ext>
            </a:extLst>
          </p:cNvPr>
          <p:cNvSpPr/>
          <p:nvPr/>
        </p:nvSpPr>
        <p:spPr>
          <a:xfrm>
            <a:off x="431540" y="2708920"/>
            <a:ext cx="82809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lvl="2" indent="-342900" algn="just">
              <a:buFontTx/>
              <a:buChar char="-"/>
            </a:pPr>
            <a:r>
              <a:rPr lang="en-IE" altLang="en-US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Must be a willingness to change primary and secondary legislation where required</a:t>
            </a:r>
          </a:p>
          <a:p>
            <a:pPr marL="1257300" lvl="2" indent="-342900" algn="just">
              <a:buFontTx/>
              <a:buChar char="-"/>
            </a:pPr>
            <a:endParaRPr lang="en-IE" altLang="en-US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57300" lvl="2" indent="-342900" algn="just">
              <a:buFontTx/>
              <a:buChar char="-"/>
            </a:pPr>
            <a:r>
              <a:rPr lang="en-IE" altLang="en-US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Needs a process </a:t>
            </a:r>
            <a:r>
              <a:rPr lang="en-IE" altLang="en-US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allows efficient and timely assessment of our laws and improvement</a:t>
            </a:r>
          </a:p>
          <a:p>
            <a:pPr marL="1257300" lvl="2" indent="-342900" algn="just">
              <a:buFontTx/>
              <a:buChar char="-"/>
            </a:pPr>
            <a:endParaRPr lang="en-IE" altLang="en-US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57300" lvl="2" indent="-342900" algn="just">
              <a:buFontTx/>
              <a:buChar char="-"/>
            </a:pPr>
            <a:r>
              <a:rPr lang="en-IE" altLang="en-US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to embrace the opportunity that exists</a:t>
            </a:r>
            <a:endParaRPr lang="en-IE" altLang="en-US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52206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342</Words>
  <Application>Microsoft Office PowerPoint</Application>
  <PresentationFormat>On-screen Show (4:3)</PresentationFormat>
  <Paragraphs>69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Lucida Grande</vt:lpstr>
      <vt:lpstr>ヒラギノ角ゴ Pro W3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Think Media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 O'Sullivan</dc:creator>
  <cp:lastModifiedBy>Gavin Walsh</cp:lastModifiedBy>
  <cp:revision>133</cp:revision>
  <cp:lastPrinted>2018-11-13T13:00:32Z</cp:lastPrinted>
  <dcterms:created xsi:type="dcterms:W3CDTF">2015-05-07T13:16:14Z</dcterms:created>
  <dcterms:modified xsi:type="dcterms:W3CDTF">2018-11-13T13:53:48Z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08c878d-95ab-406f-bcd0-1ff3714bc14c_Enabled">
    <vt:lpwstr>True</vt:lpwstr>
  </property>
  <property fmtid="{D5CDD505-2E9C-101B-9397-08002B2CF9AE}" pid="3" name="MSIP_Label_d08c878d-95ab-406f-bcd0-1ff3714bc14c_SiteId">
    <vt:lpwstr>f5f1eeaa-96d0-47c2-96dc-f9c7d0a610a0</vt:lpwstr>
  </property>
  <property fmtid="{D5CDD505-2E9C-101B-9397-08002B2CF9AE}" pid="4" name="MSIP_Label_d08c878d-95ab-406f-bcd0-1ff3714bc14c_Ref">
    <vt:lpwstr>https://api.informationprotection.azure.com/api/f5f1eeaa-96d0-47c2-96dc-f9c7d0a610a0</vt:lpwstr>
  </property>
  <property fmtid="{D5CDD505-2E9C-101B-9397-08002B2CF9AE}" pid="5" name="MSIP_Label_d08c878d-95ab-406f-bcd0-1ff3714bc14c_SetBy">
    <vt:lpwstr>Ciara.Murphy@lawlibrary.ie</vt:lpwstr>
  </property>
  <property fmtid="{D5CDD505-2E9C-101B-9397-08002B2CF9AE}" pid="6" name="MSIP_Label_d08c878d-95ab-406f-bcd0-1ff3714bc14c_SetDate">
    <vt:lpwstr>2018-11-07T15:51:58.4588592+00:00</vt:lpwstr>
  </property>
  <property fmtid="{D5CDD505-2E9C-101B-9397-08002B2CF9AE}" pid="7" name="MSIP_Label_d08c878d-95ab-406f-bcd0-1ff3714bc14c_Name">
    <vt:lpwstr>Internal</vt:lpwstr>
  </property>
  <property fmtid="{D5CDD505-2E9C-101B-9397-08002B2CF9AE}" pid="8" name="MSIP_Label_d08c878d-95ab-406f-bcd0-1ff3714bc14c_Application">
    <vt:lpwstr>Microsoft Azure Information Protection</vt:lpwstr>
  </property>
  <property fmtid="{D5CDD505-2E9C-101B-9397-08002B2CF9AE}" pid="9" name="MSIP_Label_d08c878d-95ab-406f-bcd0-1ff3714bc14c_Extended_MSFT_Method">
    <vt:lpwstr>Automatic</vt:lpwstr>
  </property>
  <property fmtid="{D5CDD505-2E9C-101B-9397-08002B2CF9AE}" pid="10" name="Sensitivity">
    <vt:lpwstr>Internal</vt:lpwstr>
  </property>
</Properties>
</file>