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9" r:id="rId3"/>
    <p:sldId id="263" r:id="rId4"/>
    <p:sldId id="264" r:id="rId5"/>
    <p:sldId id="261" r:id="rId6"/>
    <p:sldId id="262" r:id="rId7"/>
    <p:sldId id="269" r:id="rId8"/>
    <p:sldId id="267" r:id="rId9"/>
    <p:sldId id="266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slide" Target="slides/slide7.xml" />
  <Relationship Id="rId13" Type="http://schemas.openxmlformats.org/officeDocument/2006/relationships/presProps" Target="presProps.xml" />
  <Relationship Id="rId3" Type="http://schemas.openxmlformats.org/officeDocument/2006/relationships/slide" Target="slides/slide2.xml" />
  <Relationship Id="rId7" Type="http://schemas.openxmlformats.org/officeDocument/2006/relationships/slide" Target="slides/slide6.xml" />
  <Relationship Id="rId12" Type="http://schemas.openxmlformats.org/officeDocument/2006/relationships/handoutMaster" Target="handoutMasters/handoutMaster1.xml" />
  <Relationship Id="rId2" Type="http://schemas.openxmlformats.org/officeDocument/2006/relationships/slide" Target="slides/slide1.xml" />
  <Relationship Id="rId16" Type="http://schemas.openxmlformats.org/officeDocument/2006/relationships/tableStyles" Target="tableStyles.xml" />
  <Relationship Id="rId1" Type="http://schemas.openxmlformats.org/officeDocument/2006/relationships/slideMaster" Target="slideMasters/slideMaster1.xml" />
  <Relationship Id="rId6" Type="http://schemas.openxmlformats.org/officeDocument/2006/relationships/slide" Target="slides/slide5.xml" />
  <Relationship Id="rId11" Type="http://schemas.openxmlformats.org/officeDocument/2006/relationships/notesMaster" Target="notesMasters/notesMaster1.xml" />
  <Relationship Id="rId5" Type="http://schemas.openxmlformats.org/officeDocument/2006/relationships/slide" Target="slides/slide4.xml" />
  <Relationship Id="rId15" Type="http://schemas.openxmlformats.org/officeDocument/2006/relationships/theme" Target="theme/theme1.xml" />
  <Relationship Id="rId10" Type="http://schemas.openxmlformats.org/officeDocument/2006/relationships/slide" Target="slides/slide9.xml" />
  <Relationship Id="rId4" Type="http://schemas.openxmlformats.org/officeDocument/2006/relationships/slide" Target="slides/slide3.xml" />
  <Relationship Id="rId9" Type="http://schemas.openxmlformats.org/officeDocument/2006/relationships/slide" Target="slides/slide8.xml" />
  <Relationship Id="rId14" Type="http://schemas.openxmlformats.org/officeDocument/2006/relationships/viewProps" Target="viewProps.xml" />
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E13AE8-3AD8-440D-BC33-09FF10E664CD}" type="datetimeFigureOut">
              <a:rPr lang="en-IE" smtClean="0"/>
              <a:t>02/11/2016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4500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1977F8-4FA8-442B-A5F2-BCFDE178A3DC}" type="datetimeFigureOut">
              <a:rPr lang="en-IE" smtClean="0"/>
              <a:t>02/11/2016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01720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B6CD4-A9C9-4D3A-9E52-F570AFD29505}" type="datetimeFigureOut">
              <a:rPr lang="en-IE" smtClean="0"/>
              <a:t>02/11/2016</a:t>
            </a:fld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0AB6-858B-4CE8-ADB7-2DCEDA306C21}" type="slidenum">
              <a:rPr lang="en-IE" smtClean="0"/>
              <a:t>‹#›</a:t>
            </a:fld>
            <a:endParaRPr lang="en-IE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B6CD4-A9C9-4D3A-9E52-F570AFD29505}" type="datetimeFigureOut">
              <a:rPr lang="en-IE" smtClean="0"/>
              <a:t>02/11/2016</a:t>
            </a:fld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0AB6-858B-4CE8-ADB7-2DCEDA306C2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B6CD4-A9C9-4D3A-9E52-F570AFD29505}" type="datetimeFigureOut">
              <a:rPr lang="en-IE" smtClean="0"/>
              <a:t>02/11/2016</a:t>
            </a:fld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0AB6-858B-4CE8-ADB7-2DCEDA306C2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B6CD4-A9C9-4D3A-9E52-F570AFD29505}" type="datetimeFigureOut">
              <a:rPr lang="en-IE" smtClean="0"/>
              <a:t>02/11/2016</a:t>
            </a:fld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0AB6-858B-4CE8-ADB7-2DCEDA306C2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B6CD4-A9C9-4D3A-9E52-F570AFD29505}" type="datetimeFigureOut">
              <a:rPr lang="en-IE" smtClean="0"/>
              <a:t>02/11/2016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0AB6-858B-4CE8-ADB7-2DCEDA306C21}" type="slidenum">
              <a:rPr lang="en-IE" smtClean="0"/>
              <a:t>‹#›</a:t>
            </a:fld>
            <a:endParaRPr lang="en-IE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B6CD4-A9C9-4D3A-9E52-F570AFD29505}" type="datetimeFigureOut">
              <a:rPr lang="en-IE" smtClean="0"/>
              <a:t>02/11/2016</a:t>
            </a:fld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0AB6-858B-4CE8-ADB7-2DCEDA306C2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B6CD4-A9C9-4D3A-9E52-F570AFD29505}" type="datetimeFigureOut">
              <a:rPr lang="en-IE" smtClean="0"/>
              <a:t>02/11/2016</a:t>
            </a:fld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0AB6-858B-4CE8-ADB7-2DCEDA306C21}" type="slidenum">
              <a:rPr lang="en-IE" smtClean="0"/>
              <a:t>‹#›</a:t>
            </a:fld>
            <a:endParaRPr lang="en-IE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B6CD4-A9C9-4D3A-9E52-F570AFD29505}" type="datetimeFigureOut">
              <a:rPr lang="en-IE" smtClean="0"/>
              <a:t>02/11/2016</a:t>
            </a:fld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0AB6-858B-4CE8-ADB7-2DCEDA306C2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B6CD4-A9C9-4D3A-9E52-F570AFD29505}" type="datetimeFigureOut">
              <a:rPr lang="en-IE" smtClean="0"/>
              <a:t>02/11/2016</a:t>
            </a:fld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0AB6-858B-4CE8-ADB7-2DCEDA306C2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B6CD4-A9C9-4D3A-9E52-F570AFD29505}" type="datetimeFigureOut">
              <a:rPr lang="en-IE" smtClean="0"/>
              <a:t>02/11/2016</a:t>
            </a:fld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0AB6-858B-4CE8-ADB7-2DCEDA306C21}" type="slidenum">
              <a:rPr lang="en-IE" smtClean="0"/>
              <a:t>‹#›</a:t>
            </a:fld>
            <a:endParaRPr lang="en-IE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B6CD4-A9C9-4D3A-9E52-F570AFD29505}" type="datetimeFigureOut">
              <a:rPr lang="en-IE" smtClean="0"/>
              <a:t>02/11/2016</a:t>
            </a:fld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0AB6-858B-4CE8-ADB7-2DCEDA306C2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SG" dirty="0" smtClean="0"/>
              <a:t>Corporate Criminal Liability</a:t>
            </a:r>
            <a:endParaRPr lang="en-IE" dirty="0"/>
          </a:p>
        </p:txBody>
      </p:sp>
      <p:sp>
        <p:nvSpPr>
          <p:cNvPr id="3" name="Subtitle 2" descr="" title="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en-SG" dirty="0" smtClean="0"/>
              <a:t>Law Reform Commission, 3</a:t>
            </a:r>
            <a:r>
              <a:rPr lang="en-SG" baseline="30000" dirty="0" smtClean="0"/>
              <a:t>rd</a:t>
            </a:r>
            <a:r>
              <a:rPr lang="en-SG" dirty="0" smtClean="0"/>
              <a:t> November 2016</a:t>
            </a:r>
          </a:p>
          <a:p>
            <a:endParaRPr lang="en-SG" dirty="0" smtClean="0"/>
          </a:p>
          <a:p>
            <a:r>
              <a:rPr lang="en-SG" sz="1800" dirty="0" smtClean="0"/>
              <a:t>Dr Imelda Higgins, McCann FitzGerald Solicitors</a:t>
            </a:r>
            <a:endParaRPr lang="en-IE" sz="1800" dirty="0"/>
          </a:p>
        </p:txBody>
      </p:sp>
    </p:spTree>
    <p:extLst>
      <p:ext uri="{BB962C8B-B14F-4D97-AF65-F5344CB8AC3E}">
        <p14:creationId xmlns:p14="http://schemas.microsoft.com/office/powerpoint/2010/main" val="342015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SG" sz="4000" dirty="0" smtClean="0"/>
              <a:t>Models of Corporate Liability</a:t>
            </a:r>
            <a:endParaRPr lang="en-IE" sz="4000" dirty="0"/>
          </a:p>
        </p:txBody>
      </p:sp>
      <p:sp>
        <p:nvSpPr>
          <p:cNvPr id="3" name="Content Placeholder 2" descr="" title="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SG" dirty="0" smtClean="0"/>
              <a:t>Identification doctrine</a:t>
            </a:r>
          </a:p>
          <a:p>
            <a:pPr lvl="1"/>
            <a:r>
              <a:rPr lang="en-SG" dirty="0" smtClean="0"/>
              <a:t>UK experience shows that the identification doctrine fails to hold corporates to account for wrong doing</a:t>
            </a:r>
          </a:p>
          <a:p>
            <a:pPr lvl="1"/>
            <a:r>
              <a:rPr lang="en-SG" dirty="0"/>
              <a:t>u</a:t>
            </a:r>
            <a:r>
              <a:rPr lang="en-SG" dirty="0" smtClean="0"/>
              <a:t>nfair and creates perverse incentives</a:t>
            </a:r>
          </a:p>
          <a:p>
            <a:endParaRPr lang="en-SG" dirty="0" smtClean="0"/>
          </a:p>
          <a:p>
            <a:r>
              <a:rPr lang="en-SG" dirty="0" smtClean="0"/>
              <a:t>Vicarious liability</a:t>
            </a:r>
          </a:p>
          <a:p>
            <a:pPr lvl="1"/>
            <a:r>
              <a:rPr lang="en-SG" dirty="0"/>
              <a:t>o</a:t>
            </a:r>
            <a:r>
              <a:rPr lang="en-SG" dirty="0" smtClean="0"/>
              <a:t>verly inclusive – company liable whether or not it has good corporate governance systems</a:t>
            </a:r>
          </a:p>
          <a:p>
            <a:pPr lvl="1"/>
            <a:r>
              <a:rPr lang="en-SG" dirty="0"/>
              <a:t>u</a:t>
            </a:r>
            <a:r>
              <a:rPr lang="en-SG" dirty="0" smtClean="0"/>
              <a:t>nfair and creates perverse incentives</a:t>
            </a:r>
          </a:p>
          <a:p>
            <a:endParaRPr lang="en-SG" dirty="0" smtClean="0"/>
          </a:p>
          <a:p>
            <a:r>
              <a:rPr lang="en-SG" dirty="0" smtClean="0"/>
              <a:t>Organisational model</a:t>
            </a:r>
          </a:p>
          <a:p>
            <a:pPr lvl="1"/>
            <a:r>
              <a:rPr lang="en-SG" dirty="0"/>
              <a:t>e</a:t>
            </a:r>
            <a:r>
              <a:rPr lang="en-SG" dirty="0" smtClean="0"/>
              <a:t>quates bad governance with a separate criminal offence which may not always be appropriate</a:t>
            </a:r>
          </a:p>
          <a:p>
            <a:endParaRPr lang="en-SG" dirty="0" smtClean="0"/>
          </a:p>
          <a:p>
            <a:endParaRPr lang="en-SG" dirty="0" smtClean="0"/>
          </a:p>
          <a:p>
            <a:endParaRPr lang="en-SG" dirty="0" smtClean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7388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Control Liability</a:t>
            </a:r>
            <a:endParaRPr lang="en-IE" dirty="0"/>
          </a:p>
        </p:txBody>
      </p:sp>
      <p:sp>
        <p:nvSpPr>
          <p:cNvPr id="3" name="Content Placeholder 2" descr="" titl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 smtClean="0"/>
              <a:t>Control liability </a:t>
            </a:r>
          </a:p>
          <a:p>
            <a:pPr lvl="1"/>
            <a:r>
              <a:rPr lang="en-SG" dirty="0" smtClean="0"/>
              <a:t>(</a:t>
            </a:r>
            <a:r>
              <a:rPr lang="en-SG" dirty="0" err="1" smtClean="0"/>
              <a:t>eg</a:t>
            </a:r>
            <a:r>
              <a:rPr lang="en-SG" dirty="0" smtClean="0"/>
              <a:t> section 7 of the UK Bribery Act 2010)</a:t>
            </a:r>
          </a:p>
          <a:p>
            <a:pPr lvl="1"/>
            <a:endParaRPr lang="en-SG" dirty="0"/>
          </a:p>
          <a:p>
            <a:r>
              <a:rPr lang="en-SG" dirty="0" smtClean="0"/>
              <a:t>Separate offence</a:t>
            </a:r>
          </a:p>
          <a:p>
            <a:pPr lvl="1"/>
            <a:r>
              <a:rPr lang="en-SG" dirty="0"/>
              <a:t>c</a:t>
            </a:r>
            <a:r>
              <a:rPr lang="en-SG" dirty="0" smtClean="0"/>
              <a:t>riminalises failing to prevent crime in certain circumstances</a:t>
            </a:r>
          </a:p>
          <a:p>
            <a:pPr lvl="1"/>
            <a:r>
              <a:rPr lang="en-SG" dirty="0"/>
              <a:t>s</a:t>
            </a:r>
            <a:r>
              <a:rPr lang="en-SG" dirty="0" smtClean="0"/>
              <a:t>trict liability</a:t>
            </a:r>
          </a:p>
          <a:p>
            <a:pPr lvl="1"/>
            <a:r>
              <a:rPr lang="en-SG" dirty="0"/>
              <a:t>d</a:t>
            </a:r>
            <a:r>
              <a:rPr lang="en-SG" dirty="0" smtClean="0"/>
              <a:t>ue diligence</a:t>
            </a:r>
          </a:p>
          <a:p>
            <a:pPr lvl="1"/>
            <a:endParaRPr lang="en-SG" dirty="0"/>
          </a:p>
          <a:p>
            <a:r>
              <a:rPr lang="en-SG" dirty="0" smtClean="0"/>
              <a:t>Disadvantage</a:t>
            </a:r>
          </a:p>
          <a:p>
            <a:pPr lvl="1"/>
            <a:r>
              <a:rPr lang="en-SG" dirty="0"/>
              <a:t>d</a:t>
            </a:r>
            <a:r>
              <a:rPr lang="en-SG" dirty="0" smtClean="0"/>
              <a:t>oes not resolve difficulty of how to attribute liability for primary offence to corporate entity</a:t>
            </a:r>
          </a:p>
          <a:p>
            <a:pPr lvl="1"/>
            <a:endParaRPr lang="en-SG" dirty="0" smtClean="0"/>
          </a:p>
          <a:p>
            <a:pPr lvl="1"/>
            <a:endParaRPr lang="en-SG" dirty="0" smtClean="0"/>
          </a:p>
        </p:txBody>
      </p:sp>
    </p:spTree>
    <p:extLst>
      <p:ext uri="{BB962C8B-B14F-4D97-AF65-F5344CB8AC3E}">
        <p14:creationId xmlns:p14="http://schemas.microsoft.com/office/powerpoint/2010/main" val="226514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Control Liability</a:t>
            </a:r>
            <a:endParaRPr lang="en-IE" dirty="0"/>
          </a:p>
        </p:txBody>
      </p:sp>
      <p:sp>
        <p:nvSpPr>
          <p:cNvPr id="3" name="Content Placeholder 2" descr="" titl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 smtClean="0"/>
              <a:t>General Scheme of the Criminal Justice (Corruption) Bill 2012</a:t>
            </a:r>
          </a:p>
          <a:p>
            <a:pPr marL="0" indent="0">
              <a:buNone/>
            </a:pPr>
            <a:r>
              <a:rPr lang="en-SG" dirty="0" smtClean="0"/>
              <a:t> </a:t>
            </a:r>
            <a:endParaRPr lang="en-IE" dirty="0"/>
          </a:p>
        </p:txBody>
      </p:sp>
      <p:pic>
        <p:nvPicPr>
          <p:cNvPr id="1026" name="Picture 2" descr="" title="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5331" y="2619374"/>
            <a:ext cx="4317125" cy="217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" title="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5331" y="5229200"/>
            <a:ext cx="4333572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630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 smtClean="0"/>
              <a:t>Leading Person Liability</a:t>
            </a:r>
            <a:endParaRPr lang="en-IE" dirty="0"/>
          </a:p>
        </p:txBody>
      </p:sp>
      <p:sp>
        <p:nvSpPr>
          <p:cNvPr id="3" name="Content Placeholder 2" descr="" titl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 smtClean="0"/>
              <a:t>EU (Market Abuse) Regulations 2016 (section 9)</a:t>
            </a:r>
          </a:p>
          <a:p>
            <a:pPr lvl="1"/>
            <a:endParaRPr lang="en-SG" dirty="0" smtClean="0"/>
          </a:p>
          <a:p>
            <a:pPr lvl="1"/>
            <a:r>
              <a:rPr lang="en-SG" dirty="0" smtClean="0"/>
              <a:t>A legal person will be liable for a market abuse offence committed for its benefit by any person having a leading position within the legal person based on</a:t>
            </a:r>
          </a:p>
          <a:p>
            <a:pPr lvl="2"/>
            <a:r>
              <a:rPr lang="en-SG" dirty="0"/>
              <a:t>a</a:t>
            </a:r>
            <a:r>
              <a:rPr lang="en-SG" dirty="0" smtClean="0"/>
              <a:t> power of representation of the legal person</a:t>
            </a:r>
          </a:p>
          <a:p>
            <a:pPr lvl="2"/>
            <a:r>
              <a:rPr lang="en-SG" dirty="0"/>
              <a:t>a</a:t>
            </a:r>
            <a:r>
              <a:rPr lang="en-SG" dirty="0" smtClean="0"/>
              <a:t>n authority to take decisions on behalf of the legal person</a:t>
            </a:r>
          </a:p>
          <a:p>
            <a:pPr lvl="2"/>
            <a:r>
              <a:rPr lang="en-SG" dirty="0"/>
              <a:t>a</a:t>
            </a:r>
            <a:r>
              <a:rPr lang="en-SG" dirty="0" smtClean="0"/>
              <a:t>n authority to exercise control within the legal person</a:t>
            </a:r>
          </a:p>
          <a:p>
            <a:pPr lvl="2"/>
            <a:endParaRPr lang="en-SG" dirty="0"/>
          </a:p>
          <a:p>
            <a:pPr lvl="1"/>
            <a:r>
              <a:rPr lang="en-SG" dirty="0" smtClean="0"/>
              <a:t>A legal </a:t>
            </a:r>
            <a:r>
              <a:rPr lang="en-SG" dirty="0"/>
              <a:t>person </a:t>
            </a:r>
            <a:r>
              <a:rPr lang="en-SG" dirty="0" smtClean="0"/>
              <a:t>will also be liable </a:t>
            </a:r>
            <a:r>
              <a:rPr lang="en-SG" dirty="0"/>
              <a:t>for a market abuse offence committed for its benefit by any person where the commission of the offence has been made possible by the lack of supervision or control by a </a:t>
            </a:r>
            <a:r>
              <a:rPr lang="en-SG" dirty="0" smtClean="0"/>
              <a:t>person having a leading position within the legal person</a:t>
            </a:r>
            <a:endParaRPr lang="en-SG" dirty="0"/>
          </a:p>
          <a:p>
            <a:pPr lvl="2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1053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 smtClean="0"/>
              <a:t>Some Comments</a:t>
            </a:r>
            <a:endParaRPr lang="en-IE" dirty="0"/>
          </a:p>
        </p:txBody>
      </p:sp>
      <p:sp>
        <p:nvSpPr>
          <p:cNvPr id="3" name="Content Placeholder 2" descr="" title="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SG" dirty="0" smtClean="0"/>
              <a:t>When deciding how to criminalise corporate behaviour need to ensure the decision reflects the harm principle</a:t>
            </a:r>
          </a:p>
          <a:p>
            <a:endParaRPr lang="en-SG" dirty="0"/>
          </a:p>
          <a:p>
            <a:pPr lvl="1"/>
            <a:r>
              <a:rPr lang="en-SG" dirty="0" smtClean="0"/>
              <a:t>Criminal law should only be used to sanction behaviour which has caused or risks causing harm</a:t>
            </a:r>
          </a:p>
          <a:p>
            <a:endParaRPr lang="en-SG" dirty="0"/>
          </a:p>
          <a:p>
            <a:r>
              <a:rPr lang="en-SG" dirty="0" smtClean="0"/>
              <a:t>When devising the criminal offence it is crucial to identify the relevant underlying harm</a:t>
            </a:r>
          </a:p>
          <a:p>
            <a:endParaRPr lang="en-SG" dirty="0"/>
          </a:p>
          <a:p>
            <a:endParaRPr lang="en-SG" dirty="0" smtClean="0"/>
          </a:p>
          <a:p>
            <a:pPr lvl="1"/>
            <a:endParaRPr lang="en-SG" dirty="0"/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62262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 smtClean="0"/>
              <a:t>Some Comments</a:t>
            </a:r>
            <a:endParaRPr lang="en-IE" dirty="0"/>
          </a:p>
        </p:txBody>
      </p:sp>
      <p:sp>
        <p:nvSpPr>
          <p:cNvPr id="3" name="Content Placeholder 2" descr="" title="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SG" dirty="0" smtClean="0"/>
              <a:t>In the case of a corporate entity harm may arise from </a:t>
            </a:r>
          </a:p>
          <a:p>
            <a:pPr lvl="1"/>
            <a:r>
              <a:rPr lang="en-SG" dirty="0" smtClean="0"/>
              <a:t>its direct involvement in the commission of offence (A)</a:t>
            </a:r>
          </a:p>
          <a:p>
            <a:pPr lvl="1"/>
            <a:r>
              <a:rPr lang="en-SG" dirty="0" smtClean="0"/>
              <a:t>inadequate governance systems </a:t>
            </a:r>
          </a:p>
          <a:p>
            <a:pPr lvl="1"/>
            <a:endParaRPr lang="en-SG" dirty="0"/>
          </a:p>
          <a:p>
            <a:r>
              <a:rPr lang="en-SG" dirty="0" smtClean="0"/>
              <a:t>Harm caused by inadequate governance is not necessarily the same as harm caused by the commission of offence (A)</a:t>
            </a:r>
            <a:endParaRPr lang="en-SG" dirty="0"/>
          </a:p>
          <a:p>
            <a:pPr lvl="1"/>
            <a:endParaRPr lang="en-SG" dirty="0" smtClean="0"/>
          </a:p>
          <a:p>
            <a:r>
              <a:rPr lang="en-SG" dirty="0" smtClean="0"/>
              <a:t>Where the harm differs, it is </a:t>
            </a:r>
            <a:r>
              <a:rPr lang="en-SG" dirty="0"/>
              <a:t>difficult to see </a:t>
            </a:r>
            <a:r>
              <a:rPr lang="en-SG" dirty="0" smtClean="0"/>
              <a:t>how holding the corporate liable for the commission of offence (A) is justified under the harm principle</a:t>
            </a:r>
            <a:endParaRPr lang="en-SG" dirty="0"/>
          </a:p>
          <a:p>
            <a:pPr lvl="1"/>
            <a:endParaRPr lang="en-SG" dirty="0" smtClean="0"/>
          </a:p>
          <a:p>
            <a:pPr lvl="1"/>
            <a:endParaRPr lang="en-SG" dirty="0"/>
          </a:p>
          <a:p>
            <a:pPr lvl="1"/>
            <a:endParaRPr lang="en-SG" dirty="0" smtClean="0"/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60956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Some Comments</a:t>
            </a:r>
            <a:endParaRPr lang="en-IE" dirty="0"/>
          </a:p>
        </p:txBody>
      </p:sp>
      <p:sp>
        <p:nvSpPr>
          <p:cNvPr id="3" name="Content Placeholder 2" descr="" title="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SG" dirty="0" smtClean="0"/>
              <a:t>May be more appropriate to hold corporate entity directly liable for inadequate governance as this more accurately reflects the underlying harm</a:t>
            </a:r>
          </a:p>
          <a:p>
            <a:endParaRPr lang="en-SG" dirty="0"/>
          </a:p>
          <a:p>
            <a:r>
              <a:rPr lang="en-SG" dirty="0" smtClean="0"/>
              <a:t>There are a number of different possible options</a:t>
            </a:r>
          </a:p>
          <a:p>
            <a:pPr lvl="1"/>
            <a:r>
              <a:rPr lang="en-SG" dirty="0" smtClean="0"/>
              <a:t>a specific offence of failing to put in place appropriate corporate governance procedures</a:t>
            </a:r>
          </a:p>
          <a:p>
            <a:pPr lvl="1"/>
            <a:r>
              <a:rPr lang="en-SG" dirty="0" smtClean="0"/>
              <a:t>an offence of failing to prevent crime by an associated individual with a reasonable procedures defence </a:t>
            </a:r>
          </a:p>
          <a:p>
            <a:pPr lvl="1"/>
            <a:r>
              <a:rPr lang="en-SG" dirty="0"/>
              <a:t>a</a:t>
            </a:r>
            <a:r>
              <a:rPr lang="en-SG" dirty="0" smtClean="0"/>
              <a:t>n offence of failing to prevent crime where an associated individual commits an offence which benefits the corporate entity with reasonable procedures defence</a:t>
            </a:r>
          </a:p>
          <a:p>
            <a:pPr lvl="1"/>
            <a:endParaRPr lang="en-SG" dirty="0" smtClean="0"/>
          </a:p>
          <a:p>
            <a:pPr marL="274320" lvl="1" indent="0">
              <a:buNone/>
            </a:pPr>
            <a:endParaRPr lang="en-SG" dirty="0" smtClean="0"/>
          </a:p>
          <a:p>
            <a:pPr lvl="1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225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 smtClean="0"/>
              <a:t>Some Comments</a:t>
            </a:r>
            <a:endParaRPr lang="en-IE" dirty="0"/>
          </a:p>
        </p:txBody>
      </p:sp>
      <p:sp>
        <p:nvSpPr>
          <p:cNvPr id="3" name="Content Placeholder 2" descr="" title="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SG" dirty="0" smtClean="0"/>
              <a:t>In some circumstances, choice of corporate liability model may be constrained by international/EU law</a:t>
            </a:r>
          </a:p>
          <a:p>
            <a:endParaRPr lang="en-SG" dirty="0" smtClean="0"/>
          </a:p>
          <a:p>
            <a:r>
              <a:rPr lang="en-SG" dirty="0" smtClean="0"/>
              <a:t>Legislative action is the best way of clarifying the law regarding the model for attributing liability to a corporate entity</a:t>
            </a:r>
          </a:p>
          <a:p>
            <a:endParaRPr lang="en-SG" dirty="0"/>
          </a:p>
          <a:p>
            <a:r>
              <a:rPr lang="en-SG" dirty="0" smtClean="0"/>
              <a:t>Legislation frequently contains a specific provision dealing with derivative managerial responsibility – could use same approach for attributing liability to a corporate entity</a:t>
            </a:r>
          </a:p>
          <a:p>
            <a:endParaRPr lang="en-SG" dirty="0"/>
          </a:p>
          <a:p>
            <a:r>
              <a:rPr lang="en-SG" dirty="0" smtClean="0"/>
              <a:t>Other issues – importance of self-reporting</a:t>
            </a:r>
          </a:p>
          <a:p>
            <a:endParaRPr lang="en-SG" dirty="0"/>
          </a:p>
          <a:p>
            <a:endParaRPr lang="en-SG" dirty="0" smtClean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184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
  </Template>
  <TotalTime>0</TotalTime>
  <Words>531</Words>
  <Application>Microsoft Office PowerPoint</Application>
  <PresentationFormat>On-screen Show (4:3)</PresentationFormat>
  <Paragraphs>75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Clarity</vt:lpstr>
      <vt:lpstr>Corporate Criminal Liability</vt:lpstr>
      <vt:lpstr>Models of Corporate Liability</vt:lpstr>
      <vt:lpstr>Control Liability</vt:lpstr>
      <vt:lpstr>Control Liability</vt:lpstr>
      <vt:lpstr>Leading Person Liability</vt:lpstr>
      <vt:lpstr>Some Comments</vt:lpstr>
      <vt:lpstr>Some Comments</vt:lpstr>
      <vt:lpstr>Some Comments</vt:lpstr>
      <vt:lpstr>Some Comments</vt:lpstr>
    </vt:vector>
  </TitlesOfParts>
  <Company>
 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
  </dc:title>
  <dc:creator>
  </dc:creator>
  <cp:lastModifiedBy>
  </cp:lastModifiedBy>
  <cp:revision>1</cp:revision>
  <dcterms:modified xsi:type="dcterms:W3CDTF">1901-01-01T00:00:00Z</dcterms:modified>
</cp:coreProperties>
</file>