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0" r:id="rId3"/>
    <p:sldId id="258" r:id="rId4"/>
    <p:sldId id="259" r:id="rId5"/>
    <p:sldId id="262" r:id="rId6"/>
    <p:sldId id="263" r:id="rId7"/>
    <p:sldId id="264" r:id="rId8"/>
    <p:sldId id="265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EA29F-442E-4E85-83DA-99B71D36EC5D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C672B-3AEC-403B-B08B-F1833C8555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837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9D771-2A36-44BB-A956-E5A53EEDDA5B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467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C672B-3AEC-403B-B08B-F1833C8555C1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6363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C672B-3AEC-403B-B08B-F1833C8555C1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4512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C672B-3AEC-403B-B08B-F1833C8555C1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21338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C672B-3AEC-403B-B08B-F1833C8555C1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159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CCA87-DF89-46B8-A6C4-5229CDCCDD0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9A79B-6CFD-4756-917B-9153A6090E5B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9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FA6B1-D070-41F6-AD38-E8F2EC65AC58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23909-868F-4AAD-9257-DAEC90AFD13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82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1DA9B-01A2-4FC3-8C37-25E4C800664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E774A-88EF-4889-B4BA-D8103EC55864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63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2A8F1-0C05-43D8-BE2E-E5607585E540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F802B-A0BB-4156-8FB4-85F20EC32D34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97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D436E-892F-4689-8F76-DCD78FF279CB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30580-6BD0-41E1-91FF-7288D3E0B330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85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6EDB4-B546-4CE5-A8CE-9646797F9E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08284-6ACE-49BB-8685-BAC4460C6974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29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634FB-CC29-45F9-B76F-79AD386202D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456A3-25D2-4927-9180-113E588601B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99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CA36E-0C58-45FE-A30A-AB06B6ABF5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ACEA3-42D2-42BC-9BA1-C5875137755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7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3239C-90F4-45D7-AF25-265A4131E820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A0FB8-F34F-407C-886E-BA59E6DFE31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25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E2C0C-9A02-4C32-B26E-BF05E39AD36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75459-5D53-479D-92C8-7D3236905F84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75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9A50C-7B9A-487A-85B1-C79D2751B73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6CD97-DC72-42B1-92EC-CCB80352187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94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21E2EA-0BAC-4D44-B3CD-27FC4D19E91A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C6BD4A-C369-4F81-A1FC-5BBEB5DE781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75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3200" kern="0" dirty="0" smtClean="0">
                <a:solidFill>
                  <a:srgbClr val="CC0000"/>
                </a:solidFill>
                <a:latin typeface="Garamond"/>
              </a:rPr>
              <a:t>Risk, Culpable Business Failure and Reckless Trading.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Law Reform Commission, Dublin Castle, November 3</a:t>
            </a:r>
            <a:r>
              <a:rPr lang="en-GB" baseline="30000" dirty="0" smtClean="0"/>
              <a:t>rd</a:t>
            </a:r>
            <a:r>
              <a:rPr lang="en-GB" dirty="0" smtClean="0"/>
              <a:t>, 2016.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925910" y="3261049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prstClr val="black"/>
                </a:solidFill>
                <a:latin typeface="Arial" charset="0"/>
              </a:rPr>
              <a:t>	</a:t>
            </a:r>
            <a:br>
              <a:rPr lang="en-GB" dirty="0">
                <a:solidFill>
                  <a:prstClr val="black"/>
                </a:solidFill>
                <a:latin typeface="Arial" charset="0"/>
              </a:rPr>
            </a:br>
            <a:r>
              <a:rPr lang="en-IE" sz="2700" kern="0" dirty="0">
                <a:solidFill>
                  <a:srgbClr val="CC0000"/>
                </a:solidFill>
                <a:latin typeface="Garamond"/>
              </a:rPr>
              <a:t>	</a:t>
            </a:r>
            <a:r>
              <a:rPr lang="en-GB" sz="2100" kern="0" dirty="0">
                <a:solidFill>
                  <a:srgbClr val="CC0000"/>
                </a:solidFill>
                <a:latin typeface="Garamond"/>
              </a:rPr>
              <a:t/>
            </a:r>
            <a:br>
              <a:rPr lang="en-GB" sz="2100" kern="0" dirty="0">
                <a:solidFill>
                  <a:srgbClr val="CC0000"/>
                </a:solidFill>
                <a:latin typeface="Garamond"/>
              </a:rPr>
            </a:br>
            <a:endParaRPr lang="en-GB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Professor Irene Lynch Fannon, School of Law, University College Cork. 2016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187" y="5638800"/>
            <a:ext cx="2081893" cy="95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9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FF0000"/>
                </a:solidFill>
                <a:latin typeface="Garamond" panose="02020404030301010803" pitchFamily="18" charset="0"/>
              </a:rPr>
              <a:t>Enforcement and Corporate Offences: </a:t>
            </a:r>
            <a:br>
              <a:rPr lang="en-IE" dirty="0" smtClean="0">
                <a:solidFill>
                  <a:srgbClr val="FF0000"/>
                </a:solidFill>
                <a:latin typeface="Garamond" panose="02020404030301010803" pitchFamily="18" charset="0"/>
              </a:rPr>
            </a:br>
            <a:r>
              <a:rPr lang="en-IE" dirty="0" smtClean="0">
                <a:solidFill>
                  <a:srgbClr val="FF0000"/>
                </a:solidFill>
                <a:latin typeface="Garamond" panose="02020404030301010803" pitchFamily="18" charset="0"/>
              </a:rPr>
              <a:t>Culpable Risk</a:t>
            </a:r>
            <a:endParaRPr lang="en-I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Presenting a distinction between entrepreneurial risk taking (good) and operational risk management at a point of insolvency, illiquidity or where additional debt is incurred (requires scrutiny).</a:t>
            </a:r>
          </a:p>
          <a:p>
            <a:r>
              <a:rPr lang="en-IE" dirty="0" smtClean="0"/>
              <a:t>Law Reform Commission Issues Paper 8-2016.</a:t>
            </a:r>
          </a:p>
          <a:p>
            <a:pPr lvl="1"/>
            <a:r>
              <a:rPr lang="en-IE" sz="1800" dirty="0" smtClean="0"/>
              <a:t>Nyberg identified “groupthink”…the “suppression of contrarian views”… and the “exclusion of more prudent and risk averse views”.</a:t>
            </a:r>
          </a:p>
          <a:p>
            <a:pPr lvl="1"/>
            <a:r>
              <a:rPr lang="en-IE" sz="1800" dirty="0" err="1" smtClean="0"/>
              <a:t>Honohan</a:t>
            </a:r>
            <a:r>
              <a:rPr lang="en-IE" sz="1800" dirty="0" smtClean="0"/>
              <a:t> identified a  “focus on verifying risk management rather than adopting an independent assessment of risk” </a:t>
            </a:r>
          </a:p>
          <a:p>
            <a:pPr lvl="1"/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91673" y="6126165"/>
            <a:ext cx="8281116" cy="595312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Law Reform Commission Issues Paper 8-2016 p. 7-8 referring to </a:t>
            </a:r>
          </a:p>
          <a:p>
            <a:pPr>
              <a:defRPr/>
            </a:pP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Nyberg Report Paras. 2.11 and 4.94; </a:t>
            </a:r>
            <a:r>
              <a:rPr lang="en-GB" dirty="0" err="1" smtClean="0">
                <a:solidFill>
                  <a:prstClr val="black">
                    <a:tint val="75000"/>
                  </a:prstClr>
                </a:solidFill>
              </a:rPr>
              <a:t>Honohan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 Report Paras. 1.9 – 1.10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75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Provenance of our current reckless trading provisions.</a:t>
            </a:r>
            <a:endParaRPr lang="en-I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65748"/>
          </a:xfrm>
        </p:spPr>
        <p:txBody>
          <a:bodyPr/>
          <a:lstStyle/>
          <a:p>
            <a:r>
              <a:rPr lang="en-IE" sz="2400" dirty="0"/>
              <a:t>Cork Committee </a:t>
            </a:r>
            <a:r>
              <a:rPr lang="en-IE" sz="2400" dirty="0" smtClean="0"/>
              <a:t>Report </a:t>
            </a:r>
            <a:r>
              <a:rPr lang="en-IE" sz="2400" dirty="0"/>
              <a:t>(Insolvency Law and Practice, Report of the Cork Review Committee (</a:t>
            </a:r>
            <a:r>
              <a:rPr lang="en-IE" sz="2400" dirty="0" err="1"/>
              <a:t>Cmnd</a:t>
            </a:r>
            <a:r>
              <a:rPr lang="en-IE" sz="2400" dirty="0"/>
              <a:t>. 8558, 1982, para. 198) “…the aims of a good modern insolvency law are</a:t>
            </a:r>
            <a:r>
              <a:rPr lang="en-IE" sz="2400" dirty="0" smtClean="0"/>
              <a:t>….to recognise the effects of insolvency are not limited to…creditors….[and to recognise]…other interests in society are vitally affected.”</a:t>
            </a:r>
            <a:endParaRPr lang="en-IE" sz="2400" dirty="0"/>
          </a:p>
          <a:p>
            <a:r>
              <a:rPr lang="en-IE" sz="2800" dirty="0" smtClean="0"/>
              <a:t>1990 Companies Act s. 297A:</a:t>
            </a:r>
          </a:p>
          <a:p>
            <a:pPr lvl="1"/>
            <a:r>
              <a:rPr lang="en-IE" sz="2000" dirty="0" smtClean="0"/>
              <a:t>Addition to pre- existing fraudulent trading provisions.</a:t>
            </a:r>
          </a:p>
          <a:p>
            <a:pPr lvl="1"/>
            <a:r>
              <a:rPr lang="en-IE" sz="2000" dirty="0" smtClean="0"/>
              <a:t>Now included in  S. 610 Companies Act 2014.</a:t>
            </a:r>
          </a:p>
          <a:p>
            <a:r>
              <a:rPr lang="en-IE" sz="2400" dirty="0"/>
              <a:t>S</a:t>
            </a:r>
            <a:r>
              <a:rPr lang="en-IE" sz="2400" dirty="0" smtClean="0"/>
              <a:t>imilar to UK wrongful trading provisions s.214 IA 1986.</a:t>
            </a:r>
          </a:p>
          <a:p>
            <a:r>
              <a:rPr lang="en-IE" sz="2400" dirty="0" smtClean="0"/>
              <a:t>See also NZ reckless trading provision s. 135 Companies Act 1993</a:t>
            </a:r>
          </a:p>
          <a:p>
            <a:r>
              <a:rPr lang="en-IE" sz="2400" dirty="0" smtClean="0"/>
              <a:t>South African ss. 22 and 77 2008 Companies Act </a:t>
            </a:r>
            <a:r>
              <a:rPr lang="en-IE" sz="1600" dirty="0" smtClean="0"/>
              <a:t>( replaces older legislation).</a:t>
            </a:r>
            <a:endParaRPr lang="en-IE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12135" y="6168981"/>
            <a:ext cx="5914265" cy="552496"/>
          </a:xfrm>
        </p:spPr>
        <p:txBody>
          <a:bodyPr/>
          <a:lstStyle/>
          <a:p>
            <a:pPr>
              <a:defRPr/>
            </a:pPr>
            <a:r>
              <a:rPr lang="en-IE" dirty="0" smtClean="0">
                <a:solidFill>
                  <a:prstClr val="black">
                    <a:tint val="75000"/>
                  </a:prstClr>
                </a:solidFill>
              </a:rPr>
              <a:t>Lynch, Marshall and </a:t>
            </a:r>
            <a:r>
              <a:rPr lang="en-IE" dirty="0" err="1" smtClean="0">
                <a:solidFill>
                  <a:prstClr val="black">
                    <a:tint val="75000"/>
                  </a:prstClr>
                </a:solidFill>
              </a:rPr>
              <a:t>O'Ferrall</a:t>
            </a:r>
            <a:r>
              <a:rPr lang="en-IE" dirty="0" smtClean="0">
                <a:solidFill>
                  <a:prstClr val="black">
                    <a:tint val="75000"/>
                  </a:prstClr>
                </a:solidFill>
              </a:rPr>
              <a:t>: </a:t>
            </a:r>
            <a:r>
              <a:rPr lang="en-IE" i="1" dirty="0" smtClean="0">
                <a:solidFill>
                  <a:prstClr val="black">
                    <a:tint val="75000"/>
                  </a:prstClr>
                </a:solidFill>
              </a:rPr>
              <a:t>Corporate Insolvency and Rescue </a:t>
            </a:r>
            <a:r>
              <a:rPr lang="en-IE" dirty="0" smtClean="0">
                <a:solidFill>
                  <a:prstClr val="black">
                    <a:tint val="75000"/>
                  </a:prstClr>
                </a:solidFill>
              </a:rPr>
              <a:t>(1996, Butterworths). Lynch Fannon and Murphy </a:t>
            </a:r>
            <a:r>
              <a:rPr lang="en-IE" i="1" dirty="0" smtClean="0">
                <a:solidFill>
                  <a:prstClr val="black">
                    <a:tint val="75000"/>
                  </a:prstClr>
                </a:solidFill>
              </a:rPr>
              <a:t>Corporate Insolvency and Rescue </a:t>
            </a:r>
            <a:r>
              <a:rPr lang="en-IE" dirty="0" smtClean="0">
                <a:solidFill>
                  <a:prstClr val="black">
                    <a:tint val="75000"/>
                  </a:prstClr>
                </a:solidFill>
              </a:rPr>
              <a:t> (Second Edition, Bloomsbury Professional, 2012).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6F802B-A0BB-4156-8FB4-85F20EC32D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1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FF0000"/>
                </a:solidFill>
                <a:latin typeface="Garamond" panose="02020404030301010803" pitchFamily="18" charset="0"/>
              </a:rPr>
              <a:t>Reckless trading-some </a:t>
            </a:r>
            <a:r>
              <a:rPr lang="en-IE" dirty="0" smtClean="0">
                <a:solidFill>
                  <a:srgbClr val="FF0000"/>
                </a:solidFill>
                <a:latin typeface="Garamond" panose="02020404030301010803" pitchFamily="18" charset="0"/>
              </a:rPr>
              <a:t>flaws.</a:t>
            </a:r>
            <a:endParaRPr lang="en-I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Confuses objective and subjective assessment of risk.</a:t>
            </a:r>
          </a:p>
          <a:p>
            <a:r>
              <a:rPr lang="en-IE" dirty="0" smtClean="0"/>
              <a:t>Deemed reckless trading provides a simple but confusing alternative to legislative framework.</a:t>
            </a:r>
          </a:p>
          <a:p>
            <a:r>
              <a:rPr lang="en-IE" dirty="0" smtClean="0"/>
              <a:t>S. 610 repeats defence originally available in 1990 Act in s. 610(8).</a:t>
            </a:r>
          </a:p>
          <a:p>
            <a:r>
              <a:rPr lang="en-IE" dirty="0" smtClean="0"/>
              <a:t>Interpreted accordingly in </a:t>
            </a:r>
            <a:r>
              <a:rPr lang="en-IE" i="1" dirty="0" smtClean="0"/>
              <a:t>Re </a:t>
            </a:r>
            <a:r>
              <a:rPr lang="en-IE" i="1" dirty="0" err="1" smtClean="0"/>
              <a:t>Hefferon</a:t>
            </a:r>
            <a:r>
              <a:rPr lang="en-IE" i="1" dirty="0" smtClean="0"/>
              <a:t> Kearns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[1993] 3 IR </a:t>
            </a: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</a:rPr>
              <a:t>177 </a:t>
            </a:r>
            <a:r>
              <a:rPr lang="en-IE" dirty="0" smtClean="0"/>
              <a:t>and in </a:t>
            </a:r>
            <a:r>
              <a:rPr lang="en-IE" i="1" dirty="0" smtClean="0"/>
              <a:t>Re PSK Construction </a:t>
            </a:r>
            <a:r>
              <a:rPr lang="en-IE" i="1" dirty="0"/>
              <a:t>Ltd.</a:t>
            </a:r>
            <a:r>
              <a:rPr lang="en-IE" dirty="0"/>
              <a:t> [2009] IEHC 538</a:t>
            </a:r>
            <a:endParaRPr lang="en-IE" dirty="0" smtClean="0"/>
          </a:p>
          <a:p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>
                <a:solidFill>
                  <a:prstClr val="black">
                    <a:tint val="75000"/>
                  </a:prstClr>
                </a:solidFill>
              </a:rPr>
              <a:t>Lynch Fannon, I and Murphy G.N: </a:t>
            </a:r>
            <a:r>
              <a:rPr lang="en-IE" i="1" dirty="0" smtClean="0">
                <a:solidFill>
                  <a:prstClr val="black">
                    <a:tint val="75000"/>
                  </a:prstClr>
                </a:solidFill>
              </a:rPr>
              <a:t>Corporate Insolvency and Rescue </a:t>
            </a:r>
            <a:r>
              <a:rPr lang="en-IE" dirty="0" smtClean="0">
                <a:solidFill>
                  <a:prstClr val="black">
                    <a:tint val="75000"/>
                  </a:prstClr>
                </a:solidFill>
              </a:rPr>
              <a:t>(Bloomsbury, 2012)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91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FF0000"/>
                </a:solidFill>
                <a:latin typeface="Garamond" panose="02020404030301010803" pitchFamily="18" charset="0"/>
              </a:rPr>
              <a:t>Objective assessment of risk and the criminal law.</a:t>
            </a:r>
            <a:endParaRPr lang="en-I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an individual knew or ought to have known regarding the risk- is there an objective obligation to identify a risk of loss</a:t>
            </a:r>
            <a:r>
              <a:rPr lang="en-IE" dirty="0"/>
              <a:t>? (operational</a:t>
            </a:r>
            <a:r>
              <a:rPr lang="en-IE" dirty="0" smtClean="0"/>
              <a:t>). </a:t>
            </a:r>
            <a:endParaRPr lang="en-IE" dirty="0"/>
          </a:p>
          <a:p>
            <a:r>
              <a:rPr lang="en-IE" dirty="0" smtClean="0"/>
              <a:t>What an individual ought to have done once the risk was identified- is there an obligation to react in an objectively assessable manner to a risk?</a:t>
            </a:r>
            <a:endParaRPr lang="en-IE" dirty="0"/>
          </a:p>
          <a:p>
            <a:r>
              <a:rPr lang="en-IE" dirty="0" smtClean="0"/>
              <a:t>Are these standards amenable to criminal sanction?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8605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FF0000"/>
                </a:solidFill>
                <a:latin typeface="Garamond" panose="02020404030301010803" pitchFamily="18" charset="0"/>
              </a:rPr>
              <a:t>Civil v Criminal liability? </a:t>
            </a:r>
            <a:br>
              <a:rPr lang="en-IE" dirty="0" smtClean="0">
                <a:solidFill>
                  <a:srgbClr val="FF0000"/>
                </a:solidFill>
                <a:latin typeface="Garamond" panose="02020404030301010803" pitchFamily="18" charset="0"/>
              </a:rPr>
            </a:br>
            <a:endParaRPr lang="en-I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Standard of proof. (And Constitutional due process).</a:t>
            </a:r>
          </a:p>
          <a:p>
            <a:endParaRPr lang="en-IE" dirty="0"/>
          </a:p>
          <a:p>
            <a:r>
              <a:rPr lang="en-IE" dirty="0" smtClean="0"/>
              <a:t>Sanction and collection of monies. </a:t>
            </a:r>
          </a:p>
          <a:p>
            <a:endParaRPr lang="en-IE" dirty="0"/>
          </a:p>
          <a:p>
            <a:r>
              <a:rPr lang="en-IE" dirty="0" smtClean="0"/>
              <a:t>Enforcement and resources.</a:t>
            </a:r>
          </a:p>
          <a:p>
            <a:endParaRPr lang="en-IE" dirty="0" smtClean="0"/>
          </a:p>
          <a:p>
            <a:r>
              <a:rPr lang="en-IE" dirty="0"/>
              <a:t>D</a:t>
            </a:r>
            <a:r>
              <a:rPr lang="en-IE" dirty="0" smtClean="0"/>
              <a:t>eterrence or Compensation.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2590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rgbClr val="FF0000"/>
                </a:solidFill>
                <a:latin typeface="Garamond" panose="02020404030301010803" pitchFamily="18" charset="0"/>
              </a:rPr>
              <a:t>Organisational v Individual culpability.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Difficulties with organisational models of culpability.</a:t>
            </a:r>
          </a:p>
          <a:p>
            <a:endParaRPr lang="en-IE" dirty="0"/>
          </a:p>
          <a:p>
            <a:r>
              <a:rPr lang="en-IE" dirty="0" smtClean="0"/>
              <a:t>Importance of the individual decision maker.</a:t>
            </a:r>
          </a:p>
          <a:p>
            <a:endParaRPr lang="en-IE" dirty="0"/>
          </a:p>
          <a:p>
            <a:r>
              <a:rPr lang="en-IE" dirty="0" smtClean="0"/>
              <a:t>Focus on the individual to enforce standards of behaviour and personal culpability.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6055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Proposals for a way forward.</a:t>
            </a:r>
            <a:r>
              <a:rPr lang="en-IE" dirty="0">
                <a:solidFill>
                  <a:srgbClr val="FF0000"/>
                </a:solidFill>
                <a:latin typeface="Garamond" panose="02020404030301010803" pitchFamily="18" charset="0"/>
              </a:rPr>
              <a:t/>
            </a:r>
            <a:br>
              <a:rPr lang="en-IE" dirty="0">
                <a:solidFill>
                  <a:srgbClr val="FF0000"/>
                </a:solidFill>
                <a:latin typeface="Garamond" panose="02020404030301010803" pitchFamily="18" charset="0"/>
              </a:rPr>
            </a:br>
            <a:endParaRPr lang="en-I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err="1" smtClean="0"/>
              <a:t>Honohan</a:t>
            </a:r>
            <a:r>
              <a:rPr lang="en-IE" dirty="0" smtClean="0"/>
              <a:t>: legal framework sufficient if it had been enforced.</a:t>
            </a:r>
          </a:p>
          <a:p>
            <a:r>
              <a:rPr lang="en-IE" dirty="0" smtClean="0"/>
              <a:t>Redraft reckless trading:- remove s. 610 (8).</a:t>
            </a:r>
          </a:p>
          <a:p>
            <a:r>
              <a:rPr lang="en-IE" dirty="0" smtClean="0"/>
              <a:t>Redraft provisions regarding ‘deemed reckless trading’.</a:t>
            </a:r>
          </a:p>
          <a:p>
            <a:r>
              <a:rPr lang="en-IE" dirty="0" smtClean="0"/>
              <a:t>Reconsider range of petitioners s. 610 (1).</a:t>
            </a:r>
          </a:p>
          <a:p>
            <a:r>
              <a:rPr lang="en-IE" dirty="0" smtClean="0"/>
              <a:t>Remove s. 610(4)(b).</a:t>
            </a:r>
          </a:p>
          <a:p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E" dirty="0" smtClean="0">
                <a:solidFill>
                  <a:prstClr val="black">
                    <a:tint val="75000"/>
                  </a:prstClr>
                </a:solidFill>
              </a:rPr>
              <a:t>Please note these views are personal to ©  Irene Lynch </a:t>
            </a:r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Fannon November, 2016.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88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Bibliography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13080"/>
            <a:ext cx="10972800" cy="4525963"/>
          </a:xfrm>
        </p:spPr>
        <p:txBody>
          <a:bodyPr/>
          <a:lstStyle/>
          <a:p>
            <a:r>
              <a:rPr lang="en-IE" sz="1600" dirty="0" smtClean="0"/>
              <a:t>Lynch, Marshall and </a:t>
            </a:r>
            <a:r>
              <a:rPr lang="en-IE" sz="1600" dirty="0" err="1" smtClean="0"/>
              <a:t>O’Ferrall</a:t>
            </a:r>
            <a:r>
              <a:rPr lang="en-IE" sz="1600" dirty="0" smtClean="0"/>
              <a:t>: </a:t>
            </a:r>
            <a:r>
              <a:rPr lang="en-IE" sz="1600" i="1" dirty="0" smtClean="0"/>
              <a:t>Corporate Insolvency and Rescue </a:t>
            </a:r>
            <a:r>
              <a:rPr lang="en-IE" sz="1600" dirty="0" smtClean="0"/>
              <a:t>(Butterworths, 1996).</a:t>
            </a:r>
          </a:p>
          <a:p>
            <a:r>
              <a:rPr lang="en-IE" sz="1600" dirty="0" smtClean="0"/>
              <a:t>Lynch Fannon and Murphy: </a:t>
            </a:r>
            <a:r>
              <a:rPr lang="en-IE" sz="1600" i="1" dirty="0" smtClean="0"/>
              <a:t>Corporate Insolvency and Rescue </a:t>
            </a:r>
            <a:r>
              <a:rPr lang="en-IE" sz="1600" dirty="0" smtClean="0"/>
              <a:t>(Bloomsbury, 2012). Chapter 10.</a:t>
            </a:r>
          </a:p>
          <a:p>
            <a:r>
              <a:rPr lang="en-IE" sz="1600" dirty="0" smtClean="0"/>
              <a:t>Lynch </a:t>
            </a:r>
            <a:r>
              <a:rPr lang="en-IE" sz="1600" dirty="0"/>
              <a:t>Fannon, I: ‘(2009) 'The Dynamic </a:t>
            </a:r>
            <a:r>
              <a:rPr lang="en-IE" sz="1600" dirty="0" err="1"/>
              <a:t>Entreprenuer</a:t>
            </a:r>
            <a:r>
              <a:rPr lang="en-IE" sz="1600" dirty="0"/>
              <a:t> or the Totally Incompetent Fool? The role of norms in identifying legitimate </a:t>
            </a:r>
            <a:r>
              <a:rPr lang="en-IE" sz="1600" dirty="0" err="1"/>
              <a:t>risktaking</a:t>
            </a:r>
            <a:r>
              <a:rPr lang="en-IE" sz="1600" dirty="0"/>
              <a:t> under Irish law' in Chief Justice Ronan Keane and </a:t>
            </a:r>
            <a:r>
              <a:rPr lang="en-IE" sz="1600" dirty="0" err="1"/>
              <a:t>Ailbhe</a:t>
            </a:r>
            <a:r>
              <a:rPr lang="en-IE" sz="1600" dirty="0"/>
              <a:t> O’Neill (</a:t>
            </a:r>
            <a:r>
              <a:rPr lang="en-IE" sz="1600" dirty="0" err="1"/>
              <a:t>Eds</a:t>
            </a:r>
            <a:r>
              <a:rPr lang="en-IE" sz="1600" dirty="0"/>
              <a:t>) Corporate Governance and Regulation. (Thompson </a:t>
            </a:r>
            <a:r>
              <a:rPr lang="en-IE" sz="1600" dirty="0" err="1"/>
              <a:t>Roundhall</a:t>
            </a:r>
            <a:r>
              <a:rPr lang="en-IE" sz="1600" dirty="0"/>
              <a:t>, Dublin 2008). </a:t>
            </a:r>
            <a:endParaRPr lang="en-IE" sz="1600" dirty="0" smtClean="0"/>
          </a:p>
          <a:p>
            <a:r>
              <a:rPr lang="en-IE" sz="1600" dirty="0"/>
              <a:t>Lynch Fannon, I: The End of the Celtic Tiger: an Irish Case Study on the failure of Corporate Governance and Company Law. </a:t>
            </a:r>
            <a:r>
              <a:rPr lang="en-IE" sz="1600" dirty="0" smtClean="0"/>
              <a:t>66 NILQ 1-22.</a:t>
            </a:r>
          </a:p>
          <a:p>
            <a:r>
              <a:rPr lang="en-IE" sz="1600" dirty="0">
                <a:latin typeface="Calibri" panose="020F0502020204030204" pitchFamily="34" charset="0"/>
              </a:rPr>
              <a:t>Courtney:  The Law of Companies (3rd Edition ) pp. 936-943 on civil liability for fraudulent trading; p. 942 on criminal liability for fraudulent trading and pp. 923- 936 on reckless trading.</a:t>
            </a:r>
          </a:p>
          <a:p>
            <a:r>
              <a:rPr lang="en-GB" sz="1600" dirty="0" smtClean="0">
                <a:latin typeface="Calibri" panose="020F0502020204030204" pitchFamily="34" charset="0"/>
              </a:rPr>
              <a:t>Thomas </a:t>
            </a:r>
            <a:r>
              <a:rPr lang="en-GB" sz="1600" dirty="0">
                <a:latin typeface="Calibri" panose="020F0502020204030204" pitchFamily="34" charset="0"/>
              </a:rPr>
              <a:t>B. Courtney, (General Editor) Nessa Cahill, William Johnston, Irene Lynch Fannon, Lyndon </a:t>
            </a:r>
            <a:r>
              <a:rPr lang="en-GB" sz="1600" dirty="0" err="1">
                <a:latin typeface="Calibri" panose="020F0502020204030204" pitchFamily="34" charset="0"/>
              </a:rPr>
              <a:t>MacCann</a:t>
            </a:r>
            <a:r>
              <a:rPr lang="en-GB" sz="1600" dirty="0">
                <a:latin typeface="Calibri" panose="020F0502020204030204" pitchFamily="34" charset="0"/>
              </a:rPr>
              <a:t> and </a:t>
            </a:r>
            <a:r>
              <a:rPr lang="en-GB" sz="1600" dirty="0" err="1">
                <a:latin typeface="Calibri" panose="020F0502020204030204" pitchFamily="34" charset="0"/>
              </a:rPr>
              <a:t>Daibhi</a:t>
            </a:r>
            <a:r>
              <a:rPr lang="en-GB" sz="1600" dirty="0">
                <a:latin typeface="Calibri" panose="020F0502020204030204" pitchFamily="34" charset="0"/>
              </a:rPr>
              <a:t> O’Leary: The Professional’s Guide to the Companies Act 2014. (Bloomsbury, </a:t>
            </a:r>
            <a:r>
              <a:rPr lang="en-GB" sz="1600" dirty="0" smtClean="0">
                <a:latin typeface="Calibri" panose="020F0502020204030204" pitchFamily="34" charset="0"/>
              </a:rPr>
              <a:t>2015). </a:t>
            </a:r>
            <a:r>
              <a:rPr lang="en-GB" sz="1600" dirty="0">
                <a:latin typeface="Calibri" panose="020F0502020204030204" pitchFamily="34" charset="0"/>
              </a:rPr>
              <a:t>Chapter 7 and 8.</a:t>
            </a:r>
          </a:p>
          <a:p>
            <a:r>
              <a:rPr lang="en-GB" sz="1600" i="1" dirty="0">
                <a:latin typeface="Calibri" panose="020F0502020204030204" pitchFamily="34" charset="0"/>
              </a:rPr>
              <a:t>Re </a:t>
            </a:r>
            <a:r>
              <a:rPr lang="en-GB" sz="1600" i="1" dirty="0" err="1">
                <a:latin typeface="Calibri" panose="020F0502020204030204" pitchFamily="34" charset="0"/>
              </a:rPr>
              <a:t>Hefferon</a:t>
            </a:r>
            <a:r>
              <a:rPr lang="en-GB" sz="1600" i="1" dirty="0">
                <a:latin typeface="Calibri" panose="020F0502020204030204" pitchFamily="34" charset="0"/>
              </a:rPr>
              <a:t> Kearns Ltd  </a:t>
            </a:r>
            <a:r>
              <a:rPr lang="en-GB" sz="1600" dirty="0">
                <a:latin typeface="Calibri" panose="020F0502020204030204" pitchFamily="34" charset="0"/>
              </a:rPr>
              <a:t>[1993] 3 IR 177.</a:t>
            </a:r>
          </a:p>
          <a:p>
            <a:r>
              <a:rPr lang="fr-FR" sz="1600" i="1" dirty="0" err="1">
                <a:latin typeface="Calibri" panose="020F0502020204030204" pitchFamily="34" charset="0"/>
              </a:rPr>
              <a:t>Re</a:t>
            </a:r>
            <a:r>
              <a:rPr lang="fr-FR" sz="1600" i="1" dirty="0">
                <a:latin typeface="Calibri" panose="020F0502020204030204" pitchFamily="34" charset="0"/>
              </a:rPr>
              <a:t> PSK Construction Ltd </a:t>
            </a:r>
            <a:r>
              <a:rPr lang="fr-FR" sz="1600" dirty="0">
                <a:latin typeface="Calibri" panose="020F0502020204030204" pitchFamily="34" charset="0"/>
              </a:rPr>
              <a:t>[2009] IEHC </a:t>
            </a:r>
            <a:r>
              <a:rPr lang="fr-FR" sz="1600" dirty="0" smtClean="0">
                <a:latin typeface="Calibri" panose="020F0502020204030204" pitchFamily="34" charset="0"/>
              </a:rPr>
              <a:t>538</a:t>
            </a:r>
          </a:p>
          <a:p>
            <a:r>
              <a:rPr lang="en-IE" sz="1600" i="1" dirty="0">
                <a:latin typeface="Calibri" panose="020F0502020204030204" pitchFamily="34" charset="0"/>
              </a:rPr>
              <a:t>Bank of India v Morris </a:t>
            </a:r>
            <a:r>
              <a:rPr lang="en-IE" sz="1600" dirty="0">
                <a:latin typeface="Calibri" panose="020F0502020204030204" pitchFamily="34" charset="0"/>
              </a:rPr>
              <a:t>[2005] EWCA </a:t>
            </a:r>
            <a:r>
              <a:rPr lang="en-IE" sz="1600" dirty="0" err="1">
                <a:latin typeface="Calibri" panose="020F0502020204030204" pitchFamily="34" charset="0"/>
              </a:rPr>
              <a:t>Civ</a:t>
            </a:r>
            <a:r>
              <a:rPr lang="en-IE" sz="1600" dirty="0">
                <a:latin typeface="Calibri" panose="020F0502020204030204" pitchFamily="34" charset="0"/>
              </a:rPr>
              <a:t> 693, [2005] 2 BCLC 328</a:t>
            </a:r>
          </a:p>
          <a:p>
            <a:r>
              <a:rPr lang="en-IE" sz="1600" i="1" dirty="0">
                <a:latin typeface="Calibri" panose="020F0502020204030204" pitchFamily="34" charset="0"/>
              </a:rPr>
              <a:t>Manifest Shipping Company Limited v </a:t>
            </a:r>
            <a:r>
              <a:rPr lang="en-IE" sz="1600" i="1" dirty="0" err="1">
                <a:latin typeface="Calibri" panose="020F0502020204030204" pitchFamily="34" charset="0"/>
              </a:rPr>
              <a:t>Uni</a:t>
            </a:r>
            <a:r>
              <a:rPr lang="en-IE" sz="1600" i="1" dirty="0">
                <a:latin typeface="Calibri" panose="020F0502020204030204" pitchFamily="34" charset="0"/>
              </a:rPr>
              <a:t>-Polaris Company Limited </a:t>
            </a:r>
            <a:r>
              <a:rPr lang="en-IE" sz="1600" dirty="0">
                <a:latin typeface="Calibri" panose="020F0502020204030204" pitchFamily="34" charset="0"/>
              </a:rPr>
              <a:t>[2003] 1 AC 469</a:t>
            </a:r>
            <a:r>
              <a:rPr lang="en-IE" sz="16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en-IE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Levenstein</a:t>
            </a:r>
            <a:r>
              <a:rPr lang="en-IE" sz="14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E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Eric, Director, </a:t>
            </a:r>
            <a:r>
              <a:rPr lang="en-IE" sz="14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Werkmans</a:t>
            </a:r>
            <a:r>
              <a:rPr lang="en-IE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Attorneys: The New Companies Act, No 71 of 2008</a:t>
            </a:r>
            <a:r>
              <a:rPr lang="en-IE" sz="14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E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fr-FR" sz="1600" dirty="0" smtClean="0">
              <a:latin typeface="Calibri" panose="020F0502020204030204" pitchFamily="34" charset="0"/>
            </a:endParaRPr>
          </a:p>
          <a:p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29827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864</Words>
  <Application>Microsoft Office PowerPoint</Application>
  <PresentationFormat>Widescreen</PresentationFormat>
  <Paragraphs>71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Garamond</vt:lpstr>
      <vt:lpstr>1_Office Theme</vt:lpstr>
      <vt:lpstr>Risk, Culpable Business Failure and Reckless Trading.</vt:lpstr>
      <vt:lpstr>Enforcement and Corporate Offences:  Culpable Risk</vt:lpstr>
      <vt:lpstr>Provenance of our current reckless trading provisions.</vt:lpstr>
      <vt:lpstr>Reckless trading-some flaws.</vt:lpstr>
      <vt:lpstr>Objective assessment of risk and the criminal law.</vt:lpstr>
      <vt:lpstr>Civil v Criminal liability?  </vt:lpstr>
      <vt:lpstr>Organisational v Individual culpability.</vt:lpstr>
      <vt:lpstr>Proposals for a way forward. </vt:lpstr>
      <vt:lpstr>Bibliography</vt:lpstr>
    </vt:vector>
  </TitlesOfParts>
  <Company>University College Cork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Risk, Culpable Business Failure and Reckless Trading.</dc:title>
  <dc:creator>IreneLynchFannon</dc:creator>
  <cp:lastModifiedBy>IreneLynchFannon</cp:lastModifiedBy>
  <cp:revision>13</cp:revision>
  <dcterms:created xsi:type="dcterms:W3CDTF">2016-11-02T07:29:59Z</dcterms:created>
  <dcterms:modified xsi:type="dcterms:W3CDTF">2016-11-02T11:24:56Z</dcterms:modified>
</cp:coreProperties>
</file>