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79" r:id="rId2"/>
    <p:sldId id="289" r:id="rId3"/>
    <p:sldId id="290" r:id="rId4"/>
    <p:sldId id="284" r:id="rId5"/>
    <p:sldId id="291" r:id="rId6"/>
    <p:sldId id="292" r:id="rId7"/>
  </p:sldIdLst>
  <p:sldSz cx="9144000" cy="6858000" type="screen4x3"/>
  <p:notesSz cx="7053263" cy="93726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636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50C547-3BA1-4D97-BA79-8154DD8D0378}" type="doc">
      <dgm:prSet loTypeId="urn:microsoft.com/office/officeart/2005/8/layout/cycle1" loCatId="cycle" qsTypeId="urn:microsoft.com/office/officeart/2005/8/quickstyle/simple4" qsCatId="simple" csTypeId="urn:microsoft.com/office/officeart/2005/8/colors/accent1_2" csCatId="accent1" phldr="1"/>
      <dgm:spPr/>
    </dgm:pt>
    <dgm:pt modelId="{697FEFF1-911D-422E-ADC8-09406A4C476F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IE" b="0" i="0" u="none" strike="noStrike" cap="none" normalizeH="0" baseline="0" dirty="0" smtClean="0">
              <a:ln/>
              <a:solidFill>
                <a:schemeClr val="bg1">
                  <a:lumMod val="20000"/>
                  <a:lumOff val="80000"/>
                </a:schemeClr>
              </a:solidFill>
              <a:effectLst/>
              <a:latin typeface="Times" charset="0"/>
            </a:rPr>
            <a:t>Feedback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IE" b="0" i="0" u="none" strike="noStrike" cap="none" normalizeH="0" baseline="0" dirty="0" smtClean="0">
              <a:ln/>
              <a:solidFill>
                <a:schemeClr val="bg1">
                  <a:lumMod val="20000"/>
                  <a:lumOff val="80000"/>
                </a:schemeClr>
              </a:solidFill>
              <a:effectLst/>
              <a:latin typeface="Times" charset="0"/>
            </a:rPr>
            <a:t>(information gathering)</a:t>
          </a:r>
          <a:endParaRPr kumimoji="0" lang="en-GB" b="0" i="0" u="none" strike="noStrike" cap="none" normalizeH="0" baseline="0" dirty="0" smtClean="0">
            <a:ln/>
            <a:solidFill>
              <a:schemeClr val="bg1">
                <a:lumMod val="20000"/>
                <a:lumOff val="80000"/>
              </a:schemeClr>
            </a:solidFill>
            <a:effectLst/>
            <a:latin typeface="Times" charset="0"/>
          </a:endParaRPr>
        </a:p>
      </dgm:t>
    </dgm:pt>
    <dgm:pt modelId="{C421E396-0EA6-453C-BF6A-6A9096B45AB7}" type="parTrans" cxnId="{E2B5AF4D-4423-42D1-A736-DAE986C751A3}">
      <dgm:prSet/>
      <dgm:spPr/>
      <dgm:t>
        <a:bodyPr/>
        <a:lstStyle/>
        <a:p>
          <a:endParaRPr lang="en-IE"/>
        </a:p>
      </dgm:t>
    </dgm:pt>
    <dgm:pt modelId="{9F46786B-1BFE-497D-B5B0-DC76B55A2D60}" type="sibTrans" cxnId="{E2B5AF4D-4423-42D1-A736-DAE986C751A3}">
      <dgm:prSet/>
      <dgm:spPr/>
      <dgm:t>
        <a:bodyPr/>
        <a:lstStyle/>
        <a:p>
          <a:endParaRPr lang="en-IE"/>
        </a:p>
      </dgm:t>
    </dgm:pt>
    <dgm:pt modelId="{88D795AC-314D-4CFB-8051-2E702DCE1E47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IE" b="0" i="0" u="none" strike="noStrike" cap="none" normalizeH="0" baseline="0" dirty="0" smtClean="0">
              <a:ln/>
              <a:solidFill>
                <a:schemeClr val="bg1">
                  <a:lumMod val="20000"/>
                  <a:lumOff val="80000"/>
                </a:schemeClr>
              </a:solidFill>
              <a:effectLst/>
              <a:latin typeface="Times" charset="0"/>
            </a:rPr>
            <a:t>Correction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IE" b="0" i="0" u="none" strike="noStrike" cap="none" normalizeH="0" baseline="0" dirty="0" smtClean="0">
              <a:ln/>
              <a:solidFill>
                <a:schemeClr val="bg1">
                  <a:lumMod val="20000"/>
                  <a:lumOff val="80000"/>
                </a:schemeClr>
              </a:solidFill>
              <a:effectLst/>
              <a:latin typeface="Times" charset="0"/>
            </a:rPr>
            <a:t>(behaviour modification)</a:t>
          </a:r>
          <a:endParaRPr kumimoji="0" lang="en-GB" b="0" i="0" u="none" strike="noStrike" cap="none" normalizeH="0" baseline="0" dirty="0" smtClean="0">
            <a:ln/>
            <a:solidFill>
              <a:schemeClr val="bg1">
                <a:lumMod val="20000"/>
                <a:lumOff val="80000"/>
              </a:schemeClr>
            </a:solidFill>
            <a:effectLst/>
            <a:latin typeface="Times" charset="0"/>
          </a:endParaRPr>
        </a:p>
      </dgm:t>
    </dgm:pt>
    <dgm:pt modelId="{6D7F5DEE-BD31-4143-8C37-D6DD6D30E2B8}" type="parTrans" cxnId="{238F80CE-31C7-4D26-B3C5-FBB896A3800C}">
      <dgm:prSet/>
      <dgm:spPr/>
      <dgm:t>
        <a:bodyPr/>
        <a:lstStyle/>
        <a:p>
          <a:endParaRPr lang="en-IE"/>
        </a:p>
      </dgm:t>
    </dgm:pt>
    <dgm:pt modelId="{714A1F7A-9B75-4F18-827A-5FDCECA0A5E4}" type="sibTrans" cxnId="{238F80CE-31C7-4D26-B3C5-FBB896A3800C}">
      <dgm:prSet/>
      <dgm:spPr/>
      <dgm:t>
        <a:bodyPr/>
        <a:lstStyle/>
        <a:p>
          <a:endParaRPr lang="en-IE"/>
        </a:p>
      </dgm:t>
    </dgm:pt>
    <dgm:pt modelId="{0C224CDF-19AD-4A4F-8F1D-0967BE324BC5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IE" b="0" i="0" u="none" strike="noStrike" cap="none" normalizeH="0" baseline="0" dirty="0" smtClean="0">
              <a:ln/>
              <a:solidFill>
                <a:schemeClr val="bg1">
                  <a:lumMod val="20000"/>
                  <a:lumOff val="80000"/>
                </a:schemeClr>
              </a:solidFill>
              <a:effectLst/>
              <a:latin typeface="Times" charset="0"/>
            </a:rPr>
            <a:t>Norms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IE" b="0" i="0" u="none" strike="noStrike" cap="none" normalizeH="0" baseline="0" dirty="0" smtClean="0">
              <a:ln/>
              <a:solidFill>
                <a:schemeClr val="bg1">
                  <a:lumMod val="20000"/>
                  <a:lumOff val="80000"/>
                </a:schemeClr>
              </a:solidFill>
              <a:effectLst/>
              <a:latin typeface="Times" charset="0"/>
            </a:rPr>
            <a:t>(standard-setting)</a:t>
          </a:r>
          <a:endParaRPr kumimoji="0" lang="en-GB" b="0" i="0" u="none" strike="noStrike" cap="none" normalizeH="0" baseline="0" dirty="0" smtClean="0">
            <a:ln/>
            <a:solidFill>
              <a:schemeClr val="bg1">
                <a:lumMod val="20000"/>
                <a:lumOff val="80000"/>
              </a:schemeClr>
            </a:solidFill>
            <a:effectLst/>
            <a:latin typeface="Times" charset="0"/>
          </a:endParaRPr>
        </a:p>
      </dgm:t>
    </dgm:pt>
    <dgm:pt modelId="{2E3B0012-2B79-4204-B3A5-1239371893F4}" type="parTrans" cxnId="{2C9FB14B-8A60-4260-895F-65588FF7A936}">
      <dgm:prSet/>
      <dgm:spPr/>
      <dgm:t>
        <a:bodyPr/>
        <a:lstStyle/>
        <a:p>
          <a:endParaRPr lang="en-IE"/>
        </a:p>
      </dgm:t>
    </dgm:pt>
    <dgm:pt modelId="{A17FE794-2A99-4BF2-9109-EFCDA009B615}" type="sibTrans" cxnId="{2C9FB14B-8A60-4260-895F-65588FF7A936}">
      <dgm:prSet/>
      <dgm:spPr/>
      <dgm:t>
        <a:bodyPr/>
        <a:lstStyle/>
        <a:p>
          <a:endParaRPr lang="en-IE"/>
        </a:p>
      </dgm:t>
    </dgm:pt>
    <dgm:pt modelId="{7637ED65-7505-44ED-98CA-D3E14642FA6A}" type="pres">
      <dgm:prSet presAssocID="{5A50C547-3BA1-4D97-BA79-8154DD8D0378}" presName="cycle" presStyleCnt="0">
        <dgm:presLayoutVars>
          <dgm:dir/>
          <dgm:resizeHandles val="exact"/>
        </dgm:presLayoutVars>
      </dgm:prSet>
      <dgm:spPr/>
    </dgm:pt>
    <dgm:pt modelId="{BAA05E45-75CF-4A1E-BBBD-F4F88969D27A}" type="pres">
      <dgm:prSet presAssocID="{697FEFF1-911D-422E-ADC8-09406A4C476F}" presName="dummy" presStyleCnt="0"/>
      <dgm:spPr/>
    </dgm:pt>
    <dgm:pt modelId="{050D055A-8832-4F4F-B847-9BBD424B4EAA}" type="pres">
      <dgm:prSet presAssocID="{697FEFF1-911D-422E-ADC8-09406A4C476F}" presName="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93E53274-6248-483A-B40B-21BDA3A92B3F}" type="pres">
      <dgm:prSet presAssocID="{9F46786B-1BFE-497D-B5B0-DC76B55A2D60}" presName="sibTrans" presStyleLbl="node1" presStyleIdx="0" presStyleCnt="3" custLinFactNeighborX="-7906" custLinFactNeighborY="-6898"/>
      <dgm:spPr/>
      <dgm:t>
        <a:bodyPr/>
        <a:lstStyle/>
        <a:p>
          <a:endParaRPr lang="en-IE"/>
        </a:p>
      </dgm:t>
    </dgm:pt>
    <dgm:pt modelId="{4E9B2504-C218-4AE4-95F7-51719070C225}" type="pres">
      <dgm:prSet presAssocID="{88D795AC-314D-4CFB-8051-2E702DCE1E47}" presName="dummy" presStyleCnt="0"/>
      <dgm:spPr/>
    </dgm:pt>
    <dgm:pt modelId="{94101B59-FD8A-4556-BB87-1A2251870CB4}" type="pres">
      <dgm:prSet presAssocID="{88D795AC-314D-4CFB-8051-2E702DCE1E47}" presName="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2E925709-7041-4207-B15E-5B8B7784754A}" type="pres">
      <dgm:prSet presAssocID="{714A1F7A-9B75-4F18-827A-5FDCECA0A5E4}" presName="sibTrans" presStyleLbl="node1" presStyleIdx="1" presStyleCnt="3"/>
      <dgm:spPr/>
      <dgm:t>
        <a:bodyPr/>
        <a:lstStyle/>
        <a:p>
          <a:endParaRPr lang="en-IE"/>
        </a:p>
      </dgm:t>
    </dgm:pt>
    <dgm:pt modelId="{E07798C9-B67A-486D-8B46-675CFC559149}" type="pres">
      <dgm:prSet presAssocID="{0C224CDF-19AD-4A4F-8F1D-0967BE324BC5}" presName="dummy" presStyleCnt="0"/>
      <dgm:spPr/>
    </dgm:pt>
    <dgm:pt modelId="{7E74778E-675E-4A19-B84C-AE4947BE0493}" type="pres">
      <dgm:prSet presAssocID="{0C224CDF-19AD-4A4F-8F1D-0967BE324BC5}" presName="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5871F6FC-AE64-4476-B249-E1735B7ADC39}" type="pres">
      <dgm:prSet presAssocID="{A17FE794-2A99-4BF2-9109-EFCDA009B615}" presName="sibTrans" presStyleLbl="node1" presStyleIdx="2" presStyleCnt="3"/>
      <dgm:spPr/>
      <dgm:t>
        <a:bodyPr/>
        <a:lstStyle/>
        <a:p>
          <a:endParaRPr lang="en-IE"/>
        </a:p>
      </dgm:t>
    </dgm:pt>
  </dgm:ptLst>
  <dgm:cxnLst>
    <dgm:cxn modelId="{2C9FB14B-8A60-4260-895F-65588FF7A936}" srcId="{5A50C547-3BA1-4D97-BA79-8154DD8D0378}" destId="{0C224CDF-19AD-4A4F-8F1D-0967BE324BC5}" srcOrd="2" destOrd="0" parTransId="{2E3B0012-2B79-4204-B3A5-1239371893F4}" sibTransId="{A17FE794-2A99-4BF2-9109-EFCDA009B615}"/>
    <dgm:cxn modelId="{75C347B2-72F8-4168-A7B7-7052D4CE3650}" type="presOf" srcId="{714A1F7A-9B75-4F18-827A-5FDCECA0A5E4}" destId="{2E925709-7041-4207-B15E-5B8B7784754A}" srcOrd="0" destOrd="0" presId="urn:microsoft.com/office/officeart/2005/8/layout/cycle1"/>
    <dgm:cxn modelId="{0B5CB3D9-117C-4074-984C-B7BB05F663C5}" type="presOf" srcId="{0C224CDF-19AD-4A4F-8F1D-0967BE324BC5}" destId="{7E74778E-675E-4A19-B84C-AE4947BE0493}" srcOrd="0" destOrd="0" presId="urn:microsoft.com/office/officeart/2005/8/layout/cycle1"/>
    <dgm:cxn modelId="{4B371732-1953-447B-A62E-043413267271}" type="presOf" srcId="{697FEFF1-911D-422E-ADC8-09406A4C476F}" destId="{050D055A-8832-4F4F-B847-9BBD424B4EAA}" srcOrd="0" destOrd="0" presId="urn:microsoft.com/office/officeart/2005/8/layout/cycle1"/>
    <dgm:cxn modelId="{E2B5AF4D-4423-42D1-A736-DAE986C751A3}" srcId="{5A50C547-3BA1-4D97-BA79-8154DD8D0378}" destId="{697FEFF1-911D-422E-ADC8-09406A4C476F}" srcOrd="0" destOrd="0" parTransId="{C421E396-0EA6-453C-BF6A-6A9096B45AB7}" sibTransId="{9F46786B-1BFE-497D-B5B0-DC76B55A2D60}"/>
    <dgm:cxn modelId="{D5006BAF-375C-451B-861E-FC39B1E6B3C9}" type="presOf" srcId="{A17FE794-2A99-4BF2-9109-EFCDA009B615}" destId="{5871F6FC-AE64-4476-B249-E1735B7ADC39}" srcOrd="0" destOrd="0" presId="urn:microsoft.com/office/officeart/2005/8/layout/cycle1"/>
    <dgm:cxn modelId="{B57C4550-5F22-436D-AB6C-40AC0FD602BA}" type="presOf" srcId="{9F46786B-1BFE-497D-B5B0-DC76B55A2D60}" destId="{93E53274-6248-483A-B40B-21BDA3A92B3F}" srcOrd="0" destOrd="0" presId="urn:microsoft.com/office/officeart/2005/8/layout/cycle1"/>
    <dgm:cxn modelId="{238F80CE-31C7-4D26-B3C5-FBB896A3800C}" srcId="{5A50C547-3BA1-4D97-BA79-8154DD8D0378}" destId="{88D795AC-314D-4CFB-8051-2E702DCE1E47}" srcOrd="1" destOrd="0" parTransId="{6D7F5DEE-BD31-4143-8C37-D6DD6D30E2B8}" sibTransId="{714A1F7A-9B75-4F18-827A-5FDCECA0A5E4}"/>
    <dgm:cxn modelId="{87DE0209-3061-4EBA-B882-45F8F9775919}" type="presOf" srcId="{88D795AC-314D-4CFB-8051-2E702DCE1E47}" destId="{94101B59-FD8A-4556-BB87-1A2251870CB4}" srcOrd="0" destOrd="0" presId="urn:microsoft.com/office/officeart/2005/8/layout/cycle1"/>
    <dgm:cxn modelId="{8B55F2AA-A23E-4C96-9709-24FABA091B80}" type="presOf" srcId="{5A50C547-3BA1-4D97-BA79-8154DD8D0378}" destId="{7637ED65-7505-44ED-98CA-D3E14642FA6A}" srcOrd="0" destOrd="0" presId="urn:microsoft.com/office/officeart/2005/8/layout/cycle1"/>
    <dgm:cxn modelId="{C2E2F6EE-9CF1-4CE3-B7BC-FCDFD32C25EF}" type="presParOf" srcId="{7637ED65-7505-44ED-98CA-D3E14642FA6A}" destId="{BAA05E45-75CF-4A1E-BBBD-F4F88969D27A}" srcOrd="0" destOrd="0" presId="urn:microsoft.com/office/officeart/2005/8/layout/cycle1"/>
    <dgm:cxn modelId="{77723179-5925-4CE3-AA0A-BB7A0D01762F}" type="presParOf" srcId="{7637ED65-7505-44ED-98CA-D3E14642FA6A}" destId="{050D055A-8832-4F4F-B847-9BBD424B4EAA}" srcOrd="1" destOrd="0" presId="urn:microsoft.com/office/officeart/2005/8/layout/cycle1"/>
    <dgm:cxn modelId="{0D46ACB2-2A3D-49EF-BB46-693FD0D440D9}" type="presParOf" srcId="{7637ED65-7505-44ED-98CA-D3E14642FA6A}" destId="{93E53274-6248-483A-B40B-21BDA3A92B3F}" srcOrd="2" destOrd="0" presId="urn:microsoft.com/office/officeart/2005/8/layout/cycle1"/>
    <dgm:cxn modelId="{F93DB5B8-0ACE-4CD7-AC29-C10695AFF4CC}" type="presParOf" srcId="{7637ED65-7505-44ED-98CA-D3E14642FA6A}" destId="{4E9B2504-C218-4AE4-95F7-51719070C225}" srcOrd="3" destOrd="0" presId="urn:microsoft.com/office/officeart/2005/8/layout/cycle1"/>
    <dgm:cxn modelId="{4B500AE4-A3C8-4193-90A5-DAA1B529DC31}" type="presParOf" srcId="{7637ED65-7505-44ED-98CA-D3E14642FA6A}" destId="{94101B59-FD8A-4556-BB87-1A2251870CB4}" srcOrd="4" destOrd="0" presId="urn:microsoft.com/office/officeart/2005/8/layout/cycle1"/>
    <dgm:cxn modelId="{7E0B4D71-46CB-4610-9D29-1BB321E8F7BB}" type="presParOf" srcId="{7637ED65-7505-44ED-98CA-D3E14642FA6A}" destId="{2E925709-7041-4207-B15E-5B8B7784754A}" srcOrd="5" destOrd="0" presId="urn:microsoft.com/office/officeart/2005/8/layout/cycle1"/>
    <dgm:cxn modelId="{81A2A175-EF96-4FA1-ADEF-563C6F91DD0E}" type="presParOf" srcId="{7637ED65-7505-44ED-98CA-D3E14642FA6A}" destId="{E07798C9-B67A-486D-8B46-675CFC559149}" srcOrd="6" destOrd="0" presId="urn:microsoft.com/office/officeart/2005/8/layout/cycle1"/>
    <dgm:cxn modelId="{2767167C-64BC-42B0-86E4-E1A7A4649D18}" type="presParOf" srcId="{7637ED65-7505-44ED-98CA-D3E14642FA6A}" destId="{7E74778E-675E-4A19-B84C-AE4947BE0493}" srcOrd="7" destOrd="0" presId="urn:microsoft.com/office/officeart/2005/8/layout/cycle1"/>
    <dgm:cxn modelId="{92B8A6B9-3F12-4241-8B5A-DB31CDFD5107}" type="presParOf" srcId="{7637ED65-7505-44ED-98CA-D3E14642FA6A}" destId="{5871F6FC-AE64-4476-B249-E1735B7ADC39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0D055A-8832-4F4F-B847-9BBD424B4EAA}">
      <dsp:nvSpPr>
        <dsp:cNvPr id="0" name=""/>
        <dsp:cNvSpPr/>
      </dsp:nvSpPr>
      <dsp:spPr>
        <a:xfrm>
          <a:off x="4292167" y="342050"/>
          <a:ext cx="1754013" cy="17540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IE" sz="2400" b="0" i="0" u="none" strike="noStrike" kern="1200" cap="none" normalizeH="0" baseline="0" dirty="0" smtClean="0">
              <a:ln/>
              <a:solidFill>
                <a:schemeClr val="bg1">
                  <a:lumMod val="20000"/>
                  <a:lumOff val="80000"/>
                </a:schemeClr>
              </a:solidFill>
              <a:effectLst/>
              <a:latin typeface="Times" charset="0"/>
            </a:rPr>
            <a:t>Feedback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IE" sz="2400" b="0" i="0" u="none" strike="noStrike" kern="1200" cap="none" normalizeH="0" baseline="0" dirty="0" smtClean="0">
              <a:ln/>
              <a:solidFill>
                <a:schemeClr val="bg1">
                  <a:lumMod val="20000"/>
                  <a:lumOff val="80000"/>
                </a:schemeClr>
              </a:solidFill>
              <a:effectLst/>
              <a:latin typeface="Times" charset="0"/>
            </a:rPr>
            <a:t>(information gathering)</a:t>
          </a:r>
          <a:endParaRPr kumimoji="0" lang="en-GB" sz="2400" b="0" i="0" u="none" strike="noStrike" kern="1200" cap="none" normalizeH="0" baseline="0" dirty="0" smtClean="0">
            <a:ln/>
            <a:solidFill>
              <a:schemeClr val="bg1">
                <a:lumMod val="20000"/>
                <a:lumOff val="80000"/>
              </a:schemeClr>
            </a:solidFill>
            <a:effectLst/>
            <a:latin typeface="Times" charset="0"/>
          </a:endParaRPr>
        </a:p>
      </dsp:txBody>
      <dsp:txXfrm>
        <a:off x="4292167" y="342050"/>
        <a:ext cx="1754013" cy="1754013"/>
      </dsp:txXfrm>
    </dsp:sp>
    <dsp:sp modelId="{93E53274-6248-483A-B40B-21BDA3A92B3F}">
      <dsp:nvSpPr>
        <dsp:cNvPr id="0" name=""/>
        <dsp:cNvSpPr/>
      </dsp:nvSpPr>
      <dsp:spPr>
        <a:xfrm>
          <a:off x="1296124" y="-288036"/>
          <a:ext cx="4143914" cy="4143914"/>
        </a:xfrm>
        <a:prstGeom prst="circularArrow">
          <a:avLst>
            <a:gd name="adj1" fmla="val 8254"/>
            <a:gd name="adj2" fmla="val 576577"/>
            <a:gd name="adj3" fmla="val 2961749"/>
            <a:gd name="adj4" fmla="val 53133"/>
            <a:gd name="adj5" fmla="val 9629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101B59-FD8A-4556-BB87-1A2251870CB4}">
      <dsp:nvSpPr>
        <dsp:cNvPr id="0" name=""/>
        <dsp:cNvSpPr/>
      </dsp:nvSpPr>
      <dsp:spPr>
        <a:xfrm>
          <a:off x="2818693" y="2894183"/>
          <a:ext cx="1754013" cy="17540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IE" sz="2400" b="0" i="0" u="none" strike="noStrike" kern="1200" cap="none" normalizeH="0" baseline="0" dirty="0" smtClean="0">
              <a:ln/>
              <a:solidFill>
                <a:schemeClr val="bg1">
                  <a:lumMod val="20000"/>
                  <a:lumOff val="80000"/>
                </a:schemeClr>
              </a:solidFill>
              <a:effectLst/>
              <a:latin typeface="Times" charset="0"/>
            </a:rPr>
            <a:t>Correction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IE" sz="2400" b="0" i="0" u="none" strike="noStrike" kern="1200" cap="none" normalizeH="0" baseline="0" dirty="0" smtClean="0">
              <a:ln/>
              <a:solidFill>
                <a:schemeClr val="bg1">
                  <a:lumMod val="20000"/>
                  <a:lumOff val="80000"/>
                </a:schemeClr>
              </a:solidFill>
              <a:effectLst/>
              <a:latin typeface="Times" charset="0"/>
            </a:rPr>
            <a:t>(behaviour modification)</a:t>
          </a:r>
          <a:endParaRPr kumimoji="0" lang="en-GB" sz="2400" b="0" i="0" u="none" strike="noStrike" kern="1200" cap="none" normalizeH="0" baseline="0" dirty="0" smtClean="0">
            <a:ln/>
            <a:solidFill>
              <a:schemeClr val="bg1">
                <a:lumMod val="20000"/>
                <a:lumOff val="80000"/>
              </a:schemeClr>
            </a:solidFill>
            <a:effectLst/>
            <a:latin typeface="Times" charset="0"/>
          </a:endParaRPr>
        </a:p>
      </dsp:txBody>
      <dsp:txXfrm>
        <a:off x="2818693" y="2894183"/>
        <a:ext cx="1754013" cy="1754013"/>
      </dsp:txXfrm>
    </dsp:sp>
    <dsp:sp modelId="{2E925709-7041-4207-B15E-5B8B7784754A}">
      <dsp:nvSpPr>
        <dsp:cNvPr id="0" name=""/>
        <dsp:cNvSpPr/>
      </dsp:nvSpPr>
      <dsp:spPr>
        <a:xfrm>
          <a:off x="1623742" y="-2189"/>
          <a:ext cx="4143914" cy="4143914"/>
        </a:xfrm>
        <a:prstGeom prst="circularArrow">
          <a:avLst>
            <a:gd name="adj1" fmla="val 8254"/>
            <a:gd name="adj2" fmla="val 576577"/>
            <a:gd name="adj3" fmla="val 10170289"/>
            <a:gd name="adj4" fmla="val 7261674"/>
            <a:gd name="adj5" fmla="val 9629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74778E-675E-4A19-B84C-AE4947BE0493}">
      <dsp:nvSpPr>
        <dsp:cNvPr id="0" name=""/>
        <dsp:cNvSpPr/>
      </dsp:nvSpPr>
      <dsp:spPr>
        <a:xfrm>
          <a:off x="1345218" y="342050"/>
          <a:ext cx="1754013" cy="17540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IE" sz="2400" b="0" i="0" u="none" strike="noStrike" kern="1200" cap="none" normalizeH="0" baseline="0" dirty="0" smtClean="0">
              <a:ln/>
              <a:solidFill>
                <a:schemeClr val="bg1">
                  <a:lumMod val="20000"/>
                  <a:lumOff val="80000"/>
                </a:schemeClr>
              </a:solidFill>
              <a:effectLst/>
              <a:latin typeface="Times" charset="0"/>
            </a:rPr>
            <a:t>Norms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IE" sz="2400" b="0" i="0" u="none" strike="noStrike" kern="1200" cap="none" normalizeH="0" baseline="0" dirty="0" smtClean="0">
              <a:ln/>
              <a:solidFill>
                <a:schemeClr val="bg1">
                  <a:lumMod val="20000"/>
                  <a:lumOff val="80000"/>
                </a:schemeClr>
              </a:solidFill>
              <a:effectLst/>
              <a:latin typeface="Times" charset="0"/>
            </a:rPr>
            <a:t>(standard-setting)</a:t>
          </a:r>
          <a:endParaRPr kumimoji="0" lang="en-GB" sz="2400" b="0" i="0" u="none" strike="noStrike" kern="1200" cap="none" normalizeH="0" baseline="0" dirty="0" smtClean="0">
            <a:ln/>
            <a:solidFill>
              <a:schemeClr val="bg1">
                <a:lumMod val="20000"/>
                <a:lumOff val="80000"/>
              </a:schemeClr>
            </a:solidFill>
            <a:effectLst/>
            <a:latin typeface="Times" charset="0"/>
          </a:endParaRPr>
        </a:p>
      </dsp:txBody>
      <dsp:txXfrm>
        <a:off x="1345218" y="342050"/>
        <a:ext cx="1754013" cy="1754013"/>
      </dsp:txXfrm>
    </dsp:sp>
    <dsp:sp modelId="{5871F6FC-AE64-4476-B249-E1735B7ADC39}">
      <dsp:nvSpPr>
        <dsp:cNvPr id="0" name=""/>
        <dsp:cNvSpPr/>
      </dsp:nvSpPr>
      <dsp:spPr>
        <a:xfrm>
          <a:off x="1623742" y="-2189"/>
          <a:ext cx="4143914" cy="4143914"/>
        </a:xfrm>
        <a:prstGeom prst="circularArrow">
          <a:avLst>
            <a:gd name="adj1" fmla="val 8254"/>
            <a:gd name="adj2" fmla="val 576577"/>
            <a:gd name="adj3" fmla="val 16854754"/>
            <a:gd name="adj4" fmla="val 14968669"/>
            <a:gd name="adj5" fmla="val 9629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738" y="0"/>
            <a:ext cx="3055937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C7BD9-2A0D-407C-89C4-BAFBEC6353A4}" type="datetimeFigureOut">
              <a:rPr lang="en-IE" smtClean="0"/>
              <a:t>01/11/2016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55938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738" y="8902700"/>
            <a:ext cx="3055937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BF12D-3A09-471E-ACC5-FBF75DF9455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59454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8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54" tIns="46927" rIns="93854" bIns="46927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217" y="0"/>
            <a:ext cx="3056414" cy="468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54" tIns="46927" rIns="93854" bIns="469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703263"/>
            <a:ext cx="4686300" cy="3514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5327" y="4451985"/>
            <a:ext cx="5642610" cy="4217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54" tIns="46927" rIns="93854" bIns="469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02343"/>
            <a:ext cx="3056414" cy="468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54" tIns="46927" rIns="93854" bIns="46927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217" y="8902343"/>
            <a:ext cx="3056414" cy="468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54" tIns="46927" rIns="93854" bIns="469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fld id="{6BE1FF36-D7F7-4E21-9E7E-1D072C142B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555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3C0ADE-4F3F-4B86-B67F-80A397809742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22507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D30B11-4005-4F71-814C-E2882ECA45A8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10721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E1FF36-D7F7-4E21-9E7E-1D072C142B8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929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4572000"/>
            <a:ext cx="9144000" cy="2286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en-IE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5588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" y="4908550"/>
            <a:ext cx="11144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516593" y="5442617"/>
            <a:ext cx="409037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l">
              <a:lnSpc>
                <a:spcPct val="130000"/>
              </a:lnSpc>
              <a:defRPr/>
            </a:pPr>
            <a:r>
              <a:rPr lang="en-IE" sz="1200" b="1" kern="1200" baseline="0" dirty="0" smtClean="0">
                <a:solidFill>
                  <a:srgbClr val="333366"/>
                </a:solidFill>
                <a:latin typeface="Verdana" pitchFamily="34" charset="0"/>
                <a:ea typeface="+mn-ea"/>
                <a:cs typeface="+mn-cs"/>
              </a:rPr>
              <a:t>An </a:t>
            </a:r>
            <a:r>
              <a:rPr lang="en-IE" sz="1200" b="1" kern="1200" baseline="0" dirty="0" err="1" smtClean="0">
                <a:solidFill>
                  <a:srgbClr val="333366"/>
                </a:solidFill>
                <a:latin typeface="Verdana" pitchFamily="34" charset="0"/>
                <a:ea typeface="+mn-ea"/>
                <a:cs typeface="+mn-cs"/>
              </a:rPr>
              <a:t>Coláiste</a:t>
            </a:r>
            <a:r>
              <a:rPr lang="en-IE" sz="1200" b="1" kern="1200" baseline="0" dirty="0" smtClean="0">
                <a:solidFill>
                  <a:srgbClr val="333366"/>
                </a:solidFill>
                <a:latin typeface="Verdana" pitchFamily="34" charset="0"/>
                <a:ea typeface="+mn-ea"/>
                <a:cs typeface="+mn-cs"/>
              </a:rPr>
              <a:t> </a:t>
            </a:r>
            <a:r>
              <a:rPr lang="en-IE" sz="1200" b="1" kern="1200" baseline="0" dirty="0" err="1" smtClean="0">
                <a:solidFill>
                  <a:srgbClr val="333366"/>
                </a:solidFill>
                <a:latin typeface="Verdana" pitchFamily="34" charset="0"/>
                <a:ea typeface="+mn-ea"/>
                <a:cs typeface="+mn-cs"/>
              </a:rPr>
              <a:t>Ollscoile</a:t>
            </a:r>
            <a:r>
              <a:rPr lang="en-IE" sz="1200" b="1" kern="1200" baseline="0" dirty="0" smtClean="0">
                <a:solidFill>
                  <a:srgbClr val="333366"/>
                </a:solidFill>
                <a:latin typeface="Verdana" pitchFamily="34" charset="0"/>
                <a:ea typeface="+mn-ea"/>
                <a:cs typeface="+mn-cs"/>
              </a:rPr>
              <a:t>, </a:t>
            </a:r>
            <a:r>
              <a:rPr lang="en-IE" sz="1200" b="1" kern="1200" baseline="0" dirty="0" err="1" smtClean="0">
                <a:solidFill>
                  <a:srgbClr val="333366"/>
                </a:solidFill>
                <a:latin typeface="Verdana" pitchFamily="34" charset="0"/>
                <a:ea typeface="+mn-ea"/>
                <a:cs typeface="+mn-cs"/>
              </a:rPr>
              <a:t>Baile</a:t>
            </a:r>
            <a:r>
              <a:rPr lang="en-IE" sz="1200" b="1" kern="1200" baseline="0" dirty="0" smtClean="0">
                <a:solidFill>
                  <a:srgbClr val="333366"/>
                </a:solidFill>
                <a:latin typeface="Verdana" pitchFamily="34" charset="0"/>
                <a:ea typeface="+mn-ea"/>
                <a:cs typeface="+mn-cs"/>
              </a:rPr>
              <a:t> </a:t>
            </a:r>
            <a:r>
              <a:rPr lang="en-IE" sz="1200" b="1" kern="1200" baseline="0" dirty="0" err="1" smtClean="0">
                <a:solidFill>
                  <a:srgbClr val="333366"/>
                </a:solidFill>
                <a:latin typeface="Verdana" pitchFamily="34" charset="0"/>
                <a:ea typeface="+mn-ea"/>
                <a:cs typeface="+mn-cs"/>
              </a:rPr>
              <a:t>Átha</a:t>
            </a:r>
            <a:r>
              <a:rPr lang="en-IE" sz="1200" b="1" kern="1200" baseline="0" dirty="0" smtClean="0">
                <a:solidFill>
                  <a:srgbClr val="333366"/>
                </a:solidFill>
                <a:latin typeface="Verdana" pitchFamily="34" charset="0"/>
                <a:ea typeface="+mn-ea"/>
                <a:cs typeface="+mn-cs"/>
              </a:rPr>
              <a:t> </a:t>
            </a:r>
            <a:r>
              <a:rPr lang="en-IE" sz="1200" b="1" kern="1200" baseline="0" dirty="0" err="1" smtClean="0">
                <a:solidFill>
                  <a:srgbClr val="333366"/>
                </a:solidFill>
                <a:latin typeface="Verdana" pitchFamily="34" charset="0"/>
                <a:ea typeface="+mn-ea"/>
                <a:cs typeface="+mn-cs"/>
              </a:rPr>
              <a:t>Cliath</a:t>
            </a:r>
            <a:endParaRPr lang="ga-IE" sz="1200" b="1" kern="1200" baseline="0" dirty="0">
              <a:solidFill>
                <a:srgbClr val="333366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522223" y="5123761"/>
            <a:ext cx="259573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l">
              <a:lnSpc>
                <a:spcPct val="130000"/>
              </a:lnSpc>
              <a:defRPr/>
            </a:pPr>
            <a:r>
              <a:rPr lang="en-IE" sz="1200" b="1" dirty="0" smtClean="0">
                <a:solidFill>
                  <a:srgbClr val="333366"/>
                </a:solidFill>
                <a:latin typeface="Verdana" pitchFamily="34" charset="0"/>
              </a:rPr>
              <a:t>University</a:t>
            </a:r>
            <a:r>
              <a:rPr lang="en-IE" sz="1200" b="1" baseline="0" dirty="0" smtClean="0">
                <a:solidFill>
                  <a:srgbClr val="333366"/>
                </a:solidFill>
                <a:latin typeface="Verdana" pitchFamily="34" charset="0"/>
              </a:rPr>
              <a:t> College Dublin</a:t>
            </a:r>
            <a:endParaRPr lang="en-GB" sz="1200" b="1" dirty="0">
              <a:solidFill>
                <a:srgbClr val="333366"/>
              </a:solidFill>
              <a:latin typeface="Verdana" pitchFamily="34" charset="0"/>
            </a:endParaRP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827213" y="338138"/>
            <a:ext cx="6859587" cy="1143000"/>
          </a:xfrm>
        </p:spPr>
        <p:txBody>
          <a:bodyPr/>
          <a:lstStyle>
            <a:lvl1pPr>
              <a:spcBef>
                <a:spcPct val="0"/>
              </a:spcBef>
              <a:defRPr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22425"/>
            <a:ext cx="6858000" cy="2514600"/>
          </a:xfrm>
        </p:spPr>
        <p:txBody>
          <a:bodyPr/>
          <a:lstStyle>
            <a:lvl1pPr marL="0" indent="0">
              <a:buFontTx/>
              <a:buNone/>
              <a:defRPr sz="2800">
                <a:solidFill>
                  <a:srgbClr val="337FCC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5943600" y="6280150"/>
            <a:ext cx="2743200" cy="457200"/>
          </a:xfrm>
        </p:spPr>
        <p:txBody>
          <a:bodyPr/>
          <a:lstStyle>
            <a:lvl1pPr>
              <a:defRPr smtClean="0">
                <a:solidFill>
                  <a:srgbClr val="333366"/>
                </a:solidFill>
              </a:defRPr>
            </a:lvl1pPr>
          </a:lstStyle>
          <a:p>
            <a:pPr>
              <a:defRPr/>
            </a:pPr>
            <a:fld id="{63D650E4-F912-4B67-A9B5-A82E2C0976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785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DD55D-6745-4367-92AF-FBE9CEE982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975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38138"/>
            <a:ext cx="1847850" cy="6062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338138"/>
            <a:ext cx="5391150" cy="6062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7C7A0-BD2E-487C-8318-8B93C35F1B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929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38138"/>
            <a:ext cx="7391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1295400" y="1752600"/>
            <a:ext cx="7391400" cy="4648200"/>
          </a:xfrm>
        </p:spPr>
        <p:txBody>
          <a:bodyPr/>
          <a:lstStyle/>
          <a:p>
            <a:pPr lvl="0"/>
            <a:endParaRPr lang="en-IE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E4AE7-DFB4-44DA-B0EF-E4CAD85690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251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F2846-0E0F-4BCE-9CB2-EFAD439B91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3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CAF49-64CB-491A-B080-C1436CEB17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879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752600"/>
            <a:ext cx="36195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00" y="1752600"/>
            <a:ext cx="36195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8A436-F731-4DFC-B9C3-A994DF6D3D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996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ECD5-2C7C-4C71-A45B-6D9D3EAEBD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086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415F3-AE30-4EDB-BF4B-FE9330C743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087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35F44-206A-400F-A365-C639106EE3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26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FBDEF-02CC-499C-8227-97A3B7AD05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095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D868B-DCF0-41D6-8AAD-8AAA82B1D4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64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338138"/>
            <a:ext cx="7391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752600"/>
            <a:ext cx="7391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67663" y="6400800"/>
            <a:ext cx="7191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306B4344-5D56-4950-A19C-1735F60AA8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rtl="0" eaLnBrk="0" fontAlgn="base" hangingPunct="0">
        <a:lnSpc>
          <a:spcPct val="110000"/>
        </a:lnSpc>
        <a:spcBef>
          <a:spcPct val="50000"/>
        </a:spcBef>
        <a:spcAft>
          <a:spcPct val="0"/>
        </a:spcAft>
        <a:defRPr sz="2800">
          <a:solidFill>
            <a:srgbClr val="337FC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110000"/>
        </a:lnSpc>
        <a:spcBef>
          <a:spcPct val="50000"/>
        </a:spcBef>
        <a:spcAft>
          <a:spcPct val="0"/>
        </a:spcAft>
        <a:defRPr sz="2800">
          <a:solidFill>
            <a:srgbClr val="337FCC"/>
          </a:solidFill>
          <a:latin typeface="Verdana" pitchFamily="34" charset="0"/>
        </a:defRPr>
      </a:lvl2pPr>
      <a:lvl3pPr algn="l" rtl="0" eaLnBrk="0" fontAlgn="base" hangingPunct="0">
        <a:lnSpc>
          <a:spcPct val="110000"/>
        </a:lnSpc>
        <a:spcBef>
          <a:spcPct val="50000"/>
        </a:spcBef>
        <a:spcAft>
          <a:spcPct val="0"/>
        </a:spcAft>
        <a:defRPr sz="2800">
          <a:solidFill>
            <a:srgbClr val="337FCC"/>
          </a:solidFill>
          <a:latin typeface="Verdana" pitchFamily="34" charset="0"/>
        </a:defRPr>
      </a:lvl3pPr>
      <a:lvl4pPr algn="l" rtl="0" eaLnBrk="0" fontAlgn="base" hangingPunct="0">
        <a:lnSpc>
          <a:spcPct val="110000"/>
        </a:lnSpc>
        <a:spcBef>
          <a:spcPct val="50000"/>
        </a:spcBef>
        <a:spcAft>
          <a:spcPct val="0"/>
        </a:spcAft>
        <a:defRPr sz="2800">
          <a:solidFill>
            <a:srgbClr val="337FCC"/>
          </a:solidFill>
          <a:latin typeface="Verdana" pitchFamily="34" charset="0"/>
        </a:defRPr>
      </a:lvl4pPr>
      <a:lvl5pPr algn="l" rtl="0" eaLnBrk="0" fontAlgn="base" hangingPunct="0">
        <a:lnSpc>
          <a:spcPct val="110000"/>
        </a:lnSpc>
        <a:spcBef>
          <a:spcPct val="50000"/>
        </a:spcBef>
        <a:spcAft>
          <a:spcPct val="0"/>
        </a:spcAft>
        <a:defRPr sz="2800">
          <a:solidFill>
            <a:srgbClr val="337FCC"/>
          </a:solidFill>
          <a:latin typeface="Verdana" pitchFamily="34" charset="0"/>
        </a:defRPr>
      </a:lvl5pPr>
      <a:lvl6pPr marL="457200" algn="l" rtl="0" fontAlgn="base">
        <a:lnSpc>
          <a:spcPct val="110000"/>
        </a:lnSpc>
        <a:spcBef>
          <a:spcPct val="50000"/>
        </a:spcBef>
        <a:spcAft>
          <a:spcPct val="0"/>
        </a:spcAft>
        <a:defRPr sz="2800">
          <a:solidFill>
            <a:srgbClr val="337FCC"/>
          </a:solidFill>
          <a:latin typeface="Verdana" pitchFamily="34" charset="0"/>
        </a:defRPr>
      </a:lvl6pPr>
      <a:lvl7pPr marL="914400" algn="l" rtl="0" fontAlgn="base">
        <a:lnSpc>
          <a:spcPct val="110000"/>
        </a:lnSpc>
        <a:spcBef>
          <a:spcPct val="50000"/>
        </a:spcBef>
        <a:spcAft>
          <a:spcPct val="0"/>
        </a:spcAft>
        <a:defRPr sz="2800">
          <a:solidFill>
            <a:srgbClr val="337FCC"/>
          </a:solidFill>
          <a:latin typeface="Verdana" pitchFamily="34" charset="0"/>
        </a:defRPr>
      </a:lvl7pPr>
      <a:lvl8pPr marL="1371600" algn="l" rtl="0" fontAlgn="base">
        <a:lnSpc>
          <a:spcPct val="110000"/>
        </a:lnSpc>
        <a:spcBef>
          <a:spcPct val="50000"/>
        </a:spcBef>
        <a:spcAft>
          <a:spcPct val="0"/>
        </a:spcAft>
        <a:defRPr sz="2800">
          <a:solidFill>
            <a:srgbClr val="337FCC"/>
          </a:solidFill>
          <a:latin typeface="Verdana" pitchFamily="34" charset="0"/>
        </a:defRPr>
      </a:lvl8pPr>
      <a:lvl9pPr marL="1828800" algn="l" rtl="0" fontAlgn="base">
        <a:lnSpc>
          <a:spcPct val="110000"/>
        </a:lnSpc>
        <a:spcBef>
          <a:spcPct val="50000"/>
        </a:spcBef>
        <a:spcAft>
          <a:spcPct val="0"/>
        </a:spcAft>
        <a:defRPr sz="2800">
          <a:solidFill>
            <a:srgbClr val="337FCC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40000"/>
        </a:spcBef>
        <a:spcAft>
          <a:spcPct val="0"/>
        </a:spcAft>
        <a:buChar char="•"/>
        <a:defRPr sz="2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FF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FFFF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FFFF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rgbClr val="FFFFF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FFF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FFF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FFF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470025"/>
          </a:xfrm>
        </p:spPr>
        <p:txBody>
          <a:bodyPr rtlCol="0">
            <a:noAutofit/>
          </a:bodyPr>
          <a:lstStyle/>
          <a:p>
            <a:pPr algn="ctr"/>
            <a:r>
              <a:rPr lang="en-IE" sz="2400" dirty="0" smtClean="0"/>
              <a:t>A Response to</a:t>
            </a:r>
            <a:br>
              <a:rPr lang="en-IE" sz="2400" dirty="0" smtClean="0"/>
            </a:br>
            <a:r>
              <a:rPr lang="en-IE" sz="2400" dirty="0" smtClean="0"/>
              <a:t>Christopher Hodges</a:t>
            </a:r>
            <a:br>
              <a:rPr lang="en-IE" sz="2400" dirty="0" smtClean="0"/>
            </a:br>
            <a:r>
              <a:rPr lang="en-IE" sz="2400" dirty="0" smtClean="0"/>
              <a:t>Regulatory Powers and Enforcement</a:t>
            </a:r>
            <a:endParaRPr lang="en-IE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2105039"/>
            <a:ext cx="6120680" cy="1368152"/>
          </a:xfrm>
        </p:spPr>
        <p:txBody>
          <a:bodyPr rtlCol="0"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E" sz="2200" b="1" kern="1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Colin Scott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E" sz="1400" b="1" kern="1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Principal, UCD College of Social Sciences and Law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E" sz="1400" b="1" kern="1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Professor of EU Regulation and Governance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E" sz="1400" b="1" kern="1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University College Dublin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IE" sz="1400" b="1" kern="12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c</a:t>
            </a:r>
            <a:r>
              <a:rPr lang="en-IE" sz="1400" b="1" kern="1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olin.scott@ucd.ie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39752" y="3789040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 smtClean="0">
                <a:solidFill>
                  <a:schemeClr val="accent1">
                    <a:lumMod val="90000"/>
                  </a:schemeClr>
                </a:solidFill>
              </a:rPr>
              <a:t>Law Reform Commission Annual Conference</a:t>
            </a:r>
          </a:p>
          <a:p>
            <a:r>
              <a:rPr lang="en-IE" sz="1600" dirty="0" smtClean="0">
                <a:solidFill>
                  <a:schemeClr val="accent1">
                    <a:lumMod val="90000"/>
                  </a:schemeClr>
                </a:solidFill>
              </a:rPr>
              <a:t>November 2016</a:t>
            </a:r>
            <a:endParaRPr lang="en-IE" sz="1600" dirty="0">
              <a:solidFill>
                <a:schemeClr val="accent1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36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16632"/>
            <a:ext cx="7391400" cy="1143000"/>
          </a:xfrm>
        </p:spPr>
        <p:txBody>
          <a:bodyPr/>
          <a:lstStyle/>
          <a:p>
            <a:pPr algn="ctr"/>
            <a:r>
              <a:rPr lang="en-IE" dirty="0" smtClean="0"/>
              <a:t>Response</a:t>
            </a:r>
            <a:endParaRPr lang="en-IE" dirty="0"/>
          </a:p>
        </p:txBody>
      </p:sp>
      <p:sp>
        <p:nvSpPr>
          <p:cNvPr id="3" name="TextBox 2"/>
          <p:cNvSpPr txBox="1"/>
          <p:nvPr/>
        </p:nvSpPr>
        <p:spPr>
          <a:xfrm>
            <a:off x="934444" y="620688"/>
            <a:ext cx="7449475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1. Agree that regulation is tricky because  it is about changing behaviours.</a:t>
            </a:r>
          </a:p>
          <a:p>
            <a:pPr algn="l"/>
            <a:endParaRPr lang="en-IE" sz="1800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algn="l"/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2. Agree also that collaborative governance 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is promising</a:t>
            </a:r>
            <a:endParaRPr lang="en-IE" sz="1800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algn="l"/>
            <a:r>
              <a:rPr lang="en-IE" sz="1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	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– 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search for capacity and engage 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key actors with the social, </a:t>
            </a:r>
            <a:endParaRPr lang="en-IE" sz="1800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algn="l"/>
            <a:r>
              <a:rPr lang="en-IE" sz="1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	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market 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and legal pressures 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which 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promote compliance.</a:t>
            </a:r>
          </a:p>
          <a:p>
            <a:pPr algn="l"/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endParaRPr lang="en-IE" sz="18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algn="l"/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3. However, collaborative modes require highly skilled regulators, </a:t>
            </a:r>
          </a:p>
          <a:p>
            <a:pPr algn="l"/>
            <a:r>
              <a:rPr lang="en-IE" sz="1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	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paying attention to all dimensions of a regulatory 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regime, including</a:t>
            </a:r>
          </a:p>
          <a:p>
            <a:pPr algn="l"/>
            <a:r>
              <a:rPr lang="en-IE" sz="1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	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availability of higher level penalties. </a:t>
            </a:r>
            <a:endParaRPr lang="en-IE" sz="1800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algn="l"/>
            <a:endParaRPr lang="en-IE" sz="1800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algn="l"/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4. </a:t>
            </a:r>
            <a:r>
              <a:rPr lang="en-IE" sz="180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Effective mplementation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is 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technically and culturally 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challenging 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and </a:t>
            </a:r>
            <a:endParaRPr lang="en-IE" sz="1800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algn="l"/>
            <a:r>
              <a:rPr lang="en-IE" sz="1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	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requires 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learning and iteration.</a:t>
            </a:r>
          </a:p>
          <a:p>
            <a:pPr algn="l"/>
            <a:endParaRPr lang="en-IE" sz="1800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algn="l"/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5. Where collaborative modes are not well overseen/implemented, businesses</a:t>
            </a:r>
          </a:p>
          <a:p>
            <a:pPr algn="l"/>
            <a:r>
              <a:rPr lang="en-IE" sz="1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	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have opportunities for shirking – see </a:t>
            </a:r>
            <a:r>
              <a:rPr lang="en-IE" sz="1800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Honohan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Report on </a:t>
            </a:r>
          </a:p>
          <a:p>
            <a:pPr algn="l"/>
            <a:r>
              <a:rPr lang="en-IE" sz="1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	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Financial Crisis 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2010.</a:t>
            </a:r>
            <a:endParaRPr lang="en-IE" sz="1800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algn="l"/>
            <a:endParaRPr lang="en-IE" sz="18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algn="l"/>
            <a:r>
              <a:rPr lang="en-IE" sz="1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6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. Argues for more flexible toolkit, but also highly skilled regulatory cadre</a:t>
            </a:r>
          </a:p>
          <a:p>
            <a:pPr algn="l"/>
            <a:r>
              <a:rPr lang="en-IE" sz="1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	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and recognition of wider range of actors in regulatory regimes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.</a:t>
            </a:r>
          </a:p>
          <a:p>
            <a:pPr algn="l"/>
            <a:endParaRPr lang="en-IE" sz="18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algn="l"/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7. Law reform by itself insufficient. Requires oversight of regulatory</a:t>
            </a:r>
          </a:p>
          <a:p>
            <a:pPr algn="l"/>
            <a:r>
              <a:rPr lang="en-IE" sz="1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	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management and </a:t>
            </a:r>
            <a:r>
              <a:rPr lang="en-IE" sz="18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practice and new forms of engagement with firms.</a:t>
            </a:r>
            <a:endParaRPr lang="en-IE" sz="18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23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Black’s Conceptualisation</a:t>
            </a:r>
            <a:endParaRPr 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‘regulation is the sustained and focused attempt to alter the behaviour of others according to defined standards or purposes with the intention of producing a broadly identified outcome or outcomes which may involve mechanisms of standard-setting, information-gathering and behaviour-modification.’ (p20)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3559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332656"/>
            <a:ext cx="73914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IE" dirty="0" smtClean="0"/>
              <a:t>Regulation</a:t>
            </a:r>
            <a:endParaRPr lang="en-GB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87492361"/>
              </p:ext>
            </p:extLst>
          </p:nvPr>
        </p:nvGraphicFramePr>
        <p:xfrm>
          <a:off x="1331640" y="1988840"/>
          <a:ext cx="73914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51520" y="875489"/>
            <a:ext cx="386195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Rules/Principles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Primary/Secondary Legislation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Hard/Soft Law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Associational/Bilateral Contracts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Technical Standards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92280" y="818129"/>
            <a:ext cx="278473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Self-Report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Inspection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Certification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Audit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Complaints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Whistleblowing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Bounties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IE" sz="2000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endParaRPr lang="en-IE" sz="2000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16216" y="3727584"/>
            <a:ext cx="2501006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License Revocation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Criminal Sanctions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Admin Penalties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Warnings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Advice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Education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Taxes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Private Rights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Scoreboards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Media</a:t>
            </a:r>
            <a:endParaRPr lang="en-IE" sz="20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374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19791" y="930113"/>
            <a:ext cx="41344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IE" sz="1800" i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Responsive Regulation</a:t>
            </a:r>
          </a:p>
          <a:p>
            <a:pPr algn="l"/>
            <a:r>
              <a:rPr lang="en-IE" sz="1800" i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Really Responsive Risk –Based Regulation</a:t>
            </a:r>
          </a:p>
          <a:p>
            <a:pPr algn="l"/>
            <a:r>
              <a:rPr lang="en-IE" sz="1800" i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Nudges</a:t>
            </a:r>
          </a:p>
          <a:p>
            <a:pPr algn="l"/>
            <a:r>
              <a:rPr lang="en-IE" sz="1800" i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Meta-Regulation</a:t>
            </a:r>
            <a:endParaRPr lang="en-IE" sz="1800" i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53609" y="2202196"/>
            <a:ext cx="821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</a:t>
            </a:r>
            <a:endParaRPr lang="en-IE" sz="36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451904" y="2545595"/>
            <a:ext cx="3371389" cy="1543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rved Up Arrow 10"/>
          <p:cNvSpPr/>
          <p:nvPr/>
        </p:nvSpPr>
        <p:spPr>
          <a:xfrm>
            <a:off x="3873612" y="2848527"/>
            <a:ext cx="414140" cy="384026"/>
          </a:xfrm>
          <a:prstGeom prst="curvedUpArrow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73123" y="3325275"/>
            <a:ext cx="130035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800" i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Self-</a:t>
            </a:r>
          </a:p>
          <a:p>
            <a:r>
              <a:rPr lang="en-IE" sz="1800" i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Regulation</a:t>
            </a:r>
          </a:p>
          <a:p>
            <a:r>
              <a:rPr lang="en-IE" sz="1800" i="1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eg</a:t>
            </a:r>
            <a:r>
              <a:rPr lang="en-IE" sz="1800" i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CSR</a:t>
            </a:r>
          </a:p>
          <a:p>
            <a:r>
              <a:rPr lang="en-IE" sz="1800" i="1" dirty="0">
                <a:solidFill>
                  <a:schemeClr val="bg1">
                    <a:lumMod val="20000"/>
                    <a:lumOff val="80000"/>
                  </a:schemeClr>
                </a:solidFill>
              </a:rPr>
              <a:t>e</a:t>
            </a:r>
            <a:r>
              <a:rPr lang="en-IE" sz="1800" i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mployment</a:t>
            </a:r>
          </a:p>
          <a:p>
            <a:r>
              <a:rPr lang="en-IE" sz="1800" i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contracts</a:t>
            </a:r>
            <a:endParaRPr lang="en-IE" sz="1800" i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76246" y="2262247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</a:t>
            </a:r>
            <a:endParaRPr lang="en-IE" sz="36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07634" y="1880799"/>
            <a:ext cx="1467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800" i="1" dirty="0">
                <a:solidFill>
                  <a:schemeClr val="bg1">
                    <a:lumMod val="20000"/>
                    <a:lumOff val="80000"/>
                  </a:schemeClr>
                </a:solidFill>
              </a:rPr>
              <a:t>Social/market</a:t>
            </a:r>
          </a:p>
          <a:p>
            <a:r>
              <a:rPr lang="en-IE" sz="1800" i="1" dirty="0">
                <a:solidFill>
                  <a:schemeClr val="bg1">
                    <a:lumMod val="20000"/>
                    <a:lumOff val="80000"/>
                  </a:schemeClr>
                </a:solidFill>
              </a:rPr>
              <a:t>pressures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02885" y="2666881"/>
            <a:ext cx="15376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800" i="1" dirty="0" err="1">
                <a:solidFill>
                  <a:schemeClr val="bg1">
                    <a:lumMod val="20000"/>
                    <a:lumOff val="80000"/>
                  </a:schemeClr>
                </a:solidFill>
              </a:rPr>
              <a:t>eg</a:t>
            </a:r>
            <a:r>
              <a:rPr lang="en-IE" sz="1800" i="1" dirty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en-IE" sz="1800" i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Boycotts</a:t>
            </a:r>
            <a:endParaRPr lang="en-IE" sz="1800" i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r>
              <a:rPr lang="en-IE" sz="1800" i="1" dirty="0" err="1">
                <a:solidFill>
                  <a:schemeClr val="bg1">
                    <a:lumMod val="20000"/>
                    <a:lumOff val="80000"/>
                  </a:schemeClr>
                </a:solidFill>
              </a:rPr>
              <a:t>Buycotts</a:t>
            </a:r>
            <a:endParaRPr lang="en-IE" sz="1800" i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r>
              <a:rPr lang="en-IE" sz="1800" i="1" dirty="0">
                <a:solidFill>
                  <a:schemeClr val="bg1">
                    <a:lumMod val="20000"/>
                    <a:lumOff val="80000"/>
                  </a:schemeClr>
                </a:solidFill>
              </a:rPr>
              <a:t>Social Licence</a:t>
            </a:r>
          </a:p>
          <a:p>
            <a:r>
              <a:rPr lang="en-IE" sz="1800" i="1" dirty="0">
                <a:solidFill>
                  <a:schemeClr val="bg1">
                    <a:lumMod val="20000"/>
                    <a:lumOff val="80000"/>
                  </a:schemeClr>
                </a:solidFill>
              </a:rPr>
              <a:t>to operate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99554" y="4919008"/>
            <a:ext cx="801660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IE" sz="20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A – </a:t>
            </a: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Target of Regulation – Firm, </a:t>
            </a:r>
            <a:r>
              <a:rPr lang="en-IE" sz="2000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Govt</a:t>
            </a: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Agency, NGO, Individuals</a:t>
            </a:r>
            <a:endParaRPr lang="en-IE" sz="20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algn="l"/>
            <a:r>
              <a:rPr lang="en-IE" sz="20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B – Government (agency and/or department) </a:t>
            </a:r>
            <a:endParaRPr lang="en-IE" sz="2000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algn="l"/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 </a:t>
            </a:r>
            <a:r>
              <a:rPr lang="en-IE" sz="20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– Contracting Party (firm or government</a:t>
            </a: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), Association (trade, sporting, </a:t>
            </a:r>
            <a:r>
              <a:rPr lang="en-IE" sz="2000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etc</a:t>
            </a: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)</a:t>
            </a:r>
            <a:endParaRPr lang="en-IE" sz="20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algn="l"/>
            <a:r>
              <a:rPr lang="en-IE" sz="20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D – Third parties – </a:t>
            </a:r>
            <a:r>
              <a:rPr lang="en-IE" sz="2000" dirty="0" err="1">
                <a:solidFill>
                  <a:schemeClr val="bg1">
                    <a:lumMod val="20000"/>
                    <a:lumOff val="80000"/>
                  </a:schemeClr>
                </a:solidFill>
              </a:rPr>
              <a:t>eg</a:t>
            </a:r>
            <a:r>
              <a:rPr lang="en-IE" sz="20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 consumers, NGOs, </a:t>
            </a:r>
            <a:r>
              <a:rPr lang="en-IE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investors, competitors, employees</a:t>
            </a:r>
            <a:endParaRPr lang="en-IE" sz="20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641578" y="2119112"/>
            <a:ext cx="6771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36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A</a:t>
            </a:r>
            <a:endParaRPr lang="en-IE" sz="36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4451904" y="2410135"/>
            <a:ext cx="343246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 bwMode="auto">
          <a:xfrm>
            <a:off x="3709127" y="2208398"/>
            <a:ext cx="523893" cy="533574"/>
          </a:xfrm>
          <a:prstGeom prst="roundRect">
            <a:avLst>
              <a:gd name="adj" fmla="val 22932"/>
            </a:avLst>
          </a:prstGeom>
          <a:noFill/>
          <a:ln w="25400" cap="flat" cmpd="sng" algn="ctr">
            <a:solidFill>
              <a:srgbClr val="337F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7921270" y="2231869"/>
            <a:ext cx="486589" cy="533574"/>
          </a:xfrm>
          <a:prstGeom prst="roundRect">
            <a:avLst/>
          </a:prstGeom>
          <a:noFill/>
          <a:ln w="25400" cap="flat" cmpd="sng" algn="ctr">
            <a:solidFill>
              <a:srgbClr val="337F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1276246" y="2285378"/>
            <a:ext cx="518091" cy="600068"/>
          </a:xfrm>
          <a:prstGeom prst="roundRect">
            <a:avLst/>
          </a:prstGeom>
          <a:noFill/>
          <a:ln w="25400" cap="flat" cmpd="sng" algn="ctr">
            <a:solidFill>
              <a:srgbClr val="337F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1099555" y="4938470"/>
            <a:ext cx="7864934" cy="1631216"/>
          </a:xfrm>
          <a:prstGeom prst="roundRect">
            <a:avLst/>
          </a:prstGeom>
          <a:noFill/>
          <a:ln w="25400" cap="flat" cmpd="sng" algn="ctr">
            <a:solidFill>
              <a:srgbClr val="337F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27379" y="2666880"/>
            <a:ext cx="379450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>
              <a:defRPr sz="1400" i="1">
                <a:solidFill>
                  <a:schemeClr val="bg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IE" sz="1800" dirty="0" smtClean="0"/>
              <a:t>Contract</a:t>
            </a:r>
          </a:p>
          <a:p>
            <a:r>
              <a:rPr lang="en-IE" sz="1800" dirty="0" err="1" smtClean="0"/>
              <a:t>Eg</a:t>
            </a:r>
            <a:r>
              <a:rPr lang="en-IE" sz="1800" dirty="0" smtClean="0"/>
              <a:t> </a:t>
            </a:r>
            <a:r>
              <a:rPr lang="en-IE" sz="1800" dirty="0"/>
              <a:t>private standards regimes, </a:t>
            </a:r>
          </a:p>
          <a:p>
            <a:r>
              <a:rPr lang="en-IE" sz="1800" dirty="0" smtClean="0"/>
              <a:t>monitored</a:t>
            </a:r>
            <a:r>
              <a:rPr lang="en-IE" sz="1800" dirty="0"/>
              <a:t>, enforced through </a:t>
            </a:r>
            <a:r>
              <a:rPr lang="en-IE" sz="1800" dirty="0" smtClean="0"/>
              <a:t>contracts,</a:t>
            </a:r>
          </a:p>
          <a:p>
            <a:r>
              <a:rPr lang="en-IE" sz="1800" dirty="0" smtClean="0"/>
              <a:t>(individuated and collective </a:t>
            </a:r>
          </a:p>
          <a:p>
            <a:r>
              <a:rPr lang="en-IE" sz="1800" dirty="0" smtClean="0"/>
              <a:t>(associations))</a:t>
            </a:r>
          </a:p>
          <a:p>
            <a:r>
              <a:rPr lang="en-IE" sz="1800" dirty="0" smtClean="0"/>
              <a:t>Gatekeepers, </a:t>
            </a:r>
            <a:r>
              <a:rPr lang="en-IE" sz="1800" dirty="0" err="1" smtClean="0"/>
              <a:t>eg</a:t>
            </a:r>
            <a:r>
              <a:rPr lang="en-IE" sz="1800" dirty="0" smtClean="0"/>
              <a:t> insurance, banking,</a:t>
            </a:r>
          </a:p>
          <a:p>
            <a:r>
              <a:rPr lang="en-IE" sz="1800" dirty="0" smtClean="0"/>
              <a:t>immigration</a:t>
            </a:r>
            <a:endParaRPr lang="en-IE" sz="1800" dirty="0"/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1907704" y="2516158"/>
            <a:ext cx="1812386" cy="22991"/>
          </a:xfrm>
          <a:prstGeom prst="straightConnector1">
            <a:avLst/>
          </a:prstGeom>
          <a:ln w="381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 bwMode="auto">
          <a:xfrm flipH="1">
            <a:off x="3970066" y="694058"/>
            <a:ext cx="2017" cy="153781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 bwMode="auto">
          <a:xfrm>
            <a:off x="3692497" y="93990"/>
            <a:ext cx="626227" cy="600068"/>
          </a:xfrm>
          <a:prstGeom prst="roundRect">
            <a:avLst/>
          </a:prstGeom>
          <a:noFill/>
          <a:ln w="25400" cap="flat" cmpd="sng" algn="ctr">
            <a:solidFill>
              <a:srgbClr val="337F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629994" y="76487"/>
            <a:ext cx="821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B</a:t>
            </a:r>
            <a:endParaRPr lang="en-IE" sz="36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837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12" grpId="0"/>
      <p:bldP spid="13" grpId="0"/>
      <p:bldP spid="14" grpId="0"/>
      <p:bldP spid="15" grpId="0"/>
      <p:bldP spid="17" grpId="0"/>
      <p:bldP spid="21" grpId="0" animBg="1"/>
      <p:bldP spid="22" grpId="0" animBg="1"/>
      <p:bldP spid="23" grpId="0" animBg="1"/>
      <p:bldP spid="24" grpId="0" animBg="1"/>
      <p:bldP spid="46" grpId="0" animBg="1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76672"/>
            <a:ext cx="83058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IE" sz="3200" dirty="0" smtClean="0">
                <a:solidFill>
                  <a:srgbClr val="00B0F0"/>
                </a:solidFill>
              </a:rPr>
              <a:t>Enforcement Network</a:t>
            </a:r>
            <a:br>
              <a:rPr lang="en-IE" sz="3200" dirty="0" smtClean="0">
                <a:solidFill>
                  <a:srgbClr val="00B0F0"/>
                </a:solidFill>
              </a:rPr>
            </a:br>
            <a:endParaRPr lang="en-IE" sz="3200" dirty="0">
              <a:solidFill>
                <a:srgbClr val="00B0F0"/>
              </a:solidFill>
            </a:endParaRPr>
          </a:p>
        </p:txBody>
      </p:sp>
      <p:sp>
        <p:nvSpPr>
          <p:cNvPr id="20483" name="TextBox 2"/>
          <p:cNvSpPr txBox="1">
            <a:spLocks noChangeArrowheads="1"/>
          </p:cNvSpPr>
          <p:nvPr/>
        </p:nvSpPr>
        <p:spPr bwMode="auto">
          <a:xfrm>
            <a:off x="3450781" y="1772072"/>
            <a:ext cx="8533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en-IE" altLang="en-US" sz="1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Agency</a:t>
            </a:r>
          </a:p>
        </p:txBody>
      </p:sp>
      <p:sp>
        <p:nvSpPr>
          <p:cNvPr id="20484" name="TextBox 3"/>
          <p:cNvSpPr txBox="1">
            <a:spLocks noChangeArrowheads="1"/>
          </p:cNvSpPr>
          <p:nvPr/>
        </p:nvSpPr>
        <p:spPr bwMode="auto">
          <a:xfrm>
            <a:off x="1610804" y="2276897"/>
            <a:ext cx="12805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en-IE" altLang="en-US" sz="1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Department</a:t>
            </a:r>
          </a:p>
        </p:txBody>
      </p:sp>
      <p:sp>
        <p:nvSpPr>
          <p:cNvPr id="20485" name="TextBox 4"/>
          <p:cNvSpPr txBox="1">
            <a:spLocks noChangeArrowheads="1"/>
          </p:cNvSpPr>
          <p:nvPr/>
        </p:nvSpPr>
        <p:spPr bwMode="auto">
          <a:xfrm>
            <a:off x="4164058" y="3284959"/>
            <a:ext cx="225574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en-IE" altLang="en-US" sz="1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European Commission</a:t>
            </a:r>
          </a:p>
          <a:p>
            <a:pPr eaLnBrk="1" hangingPunct="1"/>
            <a:r>
              <a:rPr lang="en-IE" altLang="en-US" sz="18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Agency</a:t>
            </a:r>
          </a:p>
        </p:txBody>
      </p:sp>
      <p:sp>
        <p:nvSpPr>
          <p:cNvPr id="20486" name="TextBox 5"/>
          <p:cNvSpPr txBox="1">
            <a:spLocks noChangeArrowheads="1"/>
          </p:cNvSpPr>
          <p:nvPr/>
        </p:nvSpPr>
        <p:spPr bwMode="auto">
          <a:xfrm>
            <a:off x="825453" y="3356397"/>
            <a:ext cx="159870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en-IE" altLang="en-US" sz="1800">
                <a:solidFill>
                  <a:schemeClr val="bg1">
                    <a:lumMod val="20000"/>
                    <a:lumOff val="80000"/>
                  </a:schemeClr>
                </a:solidFill>
              </a:rPr>
              <a:t>Enforcement </a:t>
            </a:r>
          </a:p>
          <a:p>
            <a:pPr eaLnBrk="1" hangingPunct="1"/>
            <a:r>
              <a:rPr lang="en-IE" altLang="en-US" sz="1800">
                <a:solidFill>
                  <a:schemeClr val="bg1">
                    <a:lumMod val="20000"/>
                    <a:lumOff val="80000"/>
                  </a:schemeClr>
                </a:solidFill>
              </a:rPr>
              <a:t>Bodies:</a:t>
            </a:r>
          </a:p>
          <a:p>
            <a:pPr eaLnBrk="1" hangingPunct="1"/>
            <a:r>
              <a:rPr lang="ga-IE" altLang="en-US" sz="1800">
                <a:solidFill>
                  <a:schemeClr val="bg1">
                    <a:lumMod val="20000"/>
                    <a:lumOff val="80000"/>
                  </a:schemeClr>
                </a:solidFill>
              </a:rPr>
              <a:t>Garda Síochána</a:t>
            </a:r>
            <a:endParaRPr lang="en-IE" altLang="en-US" sz="180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eaLnBrk="1" hangingPunct="1"/>
            <a:r>
              <a:rPr lang="en-IE" altLang="en-US" sz="1800">
                <a:solidFill>
                  <a:schemeClr val="bg1">
                    <a:lumMod val="20000"/>
                    <a:lumOff val="80000"/>
                  </a:schemeClr>
                </a:solidFill>
              </a:rPr>
              <a:t>DPP</a:t>
            </a:r>
          </a:p>
        </p:txBody>
      </p:sp>
      <p:sp>
        <p:nvSpPr>
          <p:cNvPr id="20487" name="TextBox 6"/>
          <p:cNvSpPr txBox="1">
            <a:spLocks noChangeArrowheads="1"/>
          </p:cNvSpPr>
          <p:nvPr/>
        </p:nvSpPr>
        <p:spPr bwMode="auto">
          <a:xfrm>
            <a:off x="639822" y="4797847"/>
            <a:ext cx="7952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en-IE" altLang="en-US" sz="1800">
                <a:solidFill>
                  <a:schemeClr val="bg1">
                    <a:lumMod val="20000"/>
                    <a:lumOff val="80000"/>
                  </a:schemeClr>
                </a:solidFill>
              </a:rPr>
              <a:t>Courts</a:t>
            </a:r>
          </a:p>
        </p:txBody>
      </p:sp>
      <p:sp>
        <p:nvSpPr>
          <p:cNvPr id="20488" name="TextBox 7"/>
          <p:cNvSpPr txBox="1">
            <a:spLocks noChangeArrowheads="1"/>
          </p:cNvSpPr>
          <p:nvPr/>
        </p:nvSpPr>
        <p:spPr bwMode="auto">
          <a:xfrm>
            <a:off x="4695694" y="4148559"/>
            <a:ext cx="11432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en-IE" altLang="en-US" sz="1800">
                <a:solidFill>
                  <a:schemeClr val="bg1">
                    <a:lumMod val="20000"/>
                    <a:lumOff val="80000"/>
                  </a:schemeClr>
                </a:solidFill>
              </a:rPr>
              <a:t>Businesses</a:t>
            </a:r>
          </a:p>
        </p:txBody>
      </p:sp>
      <p:sp>
        <p:nvSpPr>
          <p:cNvPr id="20489" name="TextBox 8"/>
          <p:cNvSpPr txBox="1">
            <a:spLocks noChangeArrowheads="1"/>
          </p:cNvSpPr>
          <p:nvPr/>
        </p:nvSpPr>
        <p:spPr bwMode="auto">
          <a:xfrm>
            <a:off x="4709692" y="4797847"/>
            <a:ext cx="18598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en-IE" altLang="en-US" sz="1800">
                <a:solidFill>
                  <a:schemeClr val="bg1">
                    <a:lumMod val="20000"/>
                    <a:lumOff val="80000"/>
                  </a:schemeClr>
                </a:solidFill>
              </a:rPr>
              <a:t>Consumers,</a:t>
            </a:r>
          </a:p>
          <a:p>
            <a:pPr eaLnBrk="1" hangingPunct="1"/>
            <a:r>
              <a:rPr lang="en-IE" altLang="en-US" sz="1800">
                <a:solidFill>
                  <a:schemeClr val="bg1">
                    <a:lumMod val="20000"/>
                    <a:lumOff val="80000"/>
                  </a:schemeClr>
                </a:solidFill>
              </a:rPr>
              <a:t>Consumer Groups</a:t>
            </a:r>
          </a:p>
        </p:txBody>
      </p:sp>
      <p:sp>
        <p:nvSpPr>
          <p:cNvPr id="20490" name="TextBox 9"/>
          <p:cNvSpPr txBox="1">
            <a:spLocks noChangeArrowheads="1"/>
          </p:cNvSpPr>
          <p:nvPr/>
        </p:nvSpPr>
        <p:spPr bwMode="auto">
          <a:xfrm>
            <a:off x="4627860" y="5661447"/>
            <a:ext cx="14091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en-IE" altLang="en-US" sz="1800">
                <a:solidFill>
                  <a:schemeClr val="bg1">
                    <a:lumMod val="20000"/>
                    <a:lumOff val="80000"/>
                  </a:schemeClr>
                </a:solidFill>
              </a:rPr>
              <a:t>NGOs,</a:t>
            </a:r>
          </a:p>
          <a:p>
            <a:pPr eaLnBrk="1" hangingPunct="1"/>
            <a:r>
              <a:rPr lang="en-IE" altLang="en-US" sz="1800">
                <a:solidFill>
                  <a:schemeClr val="bg1">
                    <a:lumMod val="20000"/>
                    <a:lumOff val="80000"/>
                  </a:schemeClr>
                </a:solidFill>
              </a:rPr>
              <a:t>Trade Unions</a:t>
            </a:r>
          </a:p>
        </p:txBody>
      </p:sp>
      <p:sp>
        <p:nvSpPr>
          <p:cNvPr id="11" name="Oval 10"/>
          <p:cNvSpPr/>
          <p:nvPr/>
        </p:nvSpPr>
        <p:spPr>
          <a:xfrm>
            <a:off x="3247335" y="1712201"/>
            <a:ext cx="1368425" cy="576262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 sz="180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707904" y="3257666"/>
            <a:ext cx="3313113" cy="6477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 sz="180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627860" y="4106615"/>
            <a:ext cx="1368425" cy="576262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 sz="180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470531" y="4796259"/>
            <a:ext cx="2736850" cy="720725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 sz="180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477974" y="5683167"/>
            <a:ext cx="1873250" cy="719137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 sz="180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79424" y="4662788"/>
            <a:ext cx="1368425" cy="576262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 sz="180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49985" y="3078030"/>
            <a:ext cx="2592388" cy="1512887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 sz="180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1438669" y="2188465"/>
            <a:ext cx="1800225" cy="576263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 sz="180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701205" y="486285"/>
            <a:ext cx="2555875" cy="4370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/>
            <a:r>
              <a:rPr lang="en-IE" altLang="en-US" sz="1400" b="1" dirty="0">
                <a:solidFill>
                  <a:schemeClr val="bg1">
                    <a:lumMod val="20000"/>
                    <a:lumOff val="80000"/>
                  </a:schemeClr>
                </a:solidFill>
              </a:rPr>
              <a:t>Network Actions</a:t>
            </a:r>
          </a:p>
          <a:p>
            <a:pPr algn="l" eaLnBrk="1" hangingPunct="1">
              <a:buFontTx/>
              <a:buAutoNum type="arabicPeriod"/>
            </a:pPr>
            <a:r>
              <a:rPr lang="en-IE" altLang="en-US" sz="14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Setting norms</a:t>
            </a:r>
          </a:p>
          <a:p>
            <a:pPr lvl="1" algn="l" eaLnBrk="1" hangingPunct="1"/>
            <a:r>
              <a:rPr lang="en-IE" altLang="en-US" sz="14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a. Legislation</a:t>
            </a:r>
          </a:p>
          <a:p>
            <a:pPr lvl="1" algn="l" eaLnBrk="1" hangingPunct="1"/>
            <a:r>
              <a:rPr lang="en-IE" altLang="en-US" sz="14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b. Compliance</a:t>
            </a:r>
          </a:p>
          <a:p>
            <a:pPr lvl="1" algn="l" eaLnBrk="1" hangingPunct="1"/>
            <a:r>
              <a:rPr lang="en-IE" altLang="en-US" sz="14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		Programmes</a:t>
            </a:r>
          </a:p>
          <a:p>
            <a:pPr algn="l" eaLnBrk="1" hangingPunct="1">
              <a:buFontTx/>
              <a:buAutoNum type="arabicPeriod"/>
            </a:pPr>
            <a:r>
              <a:rPr lang="en-IE" altLang="en-US" sz="14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Monitoring</a:t>
            </a:r>
          </a:p>
          <a:p>
            <a:pPr lvl="1" algn="l" eaLnBrk="1" hangingPunct="1">
              <a:buFontTx/>
              <a:buAutoNum type="alphaLcPeriod"/>
            </a:pPr>
            <a:r>
              <a:rPr lang="en-IE" altLang="en-US" sz="14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Agency oversight</a:t>
            </a:r>
          </a:p>
          <a:p>
            <a:pPr lvl="1" algn="l" eaLnBrk="1" hangingPunct="1">
              <a:buFontTx/>
              <a:buAutoNum type="alphaLcPeriod"/>
            </a:pPr>
            <a:r>
              <a:rPr lang="en-IE" altLang="en-US" sz="14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Sharing Information/</a:t>
            </a:r>
            <a:br>
              <a:rPr lang="en-IE" altLang="en-US" sz="1400" dirty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en-IE" altLang="en-US" sz="14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Experience</a:t>
            </a:r>
          </a:p>
          <a:p>
            <a:pPr lvl="1" algn="l" eaLnBrk="1" hangingPunct="1">
              <a:buFontTx/>
              <a:buAutoNum type="alphaLcPeriod"/>
            </a:pPr>
            <a:r>
              <a:rPr lang="en-IE" altLang="en-US" sz="14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Whistleblowing and </a:t>
            </a:r>
            <a:r>
              <a:rPr lang="en-IE" altLang="en-US" sz="14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complaints</a:t>
            </a:r>
          </a:p>
          <a:p>
            <a:pPr algn="l" eaLnBrk="1" hangingPunct="1">
              <a:buFontTx/>
              <a:buAutoNum type="arabicPeriod"/>
            </a:pPr>
            <a:r>
              <a:rPr lang="en-IE" altLang="en-US" sz="14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Enforcement</a:t>
            </a:r>
          </a:p>
          <a:p>
            <a:pPr lvl="1" algn="l" eaLnBrk="1" hangingPunct="1">
              <a:buFontTx/>
              <a:buAutoNum type="alphaLcPeriod"/>
            </a:pPr>
            <a:r>
              <a:rPr lang="en-IE" altLang="en-US" sz="14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Warnings</a:t>
            </a:r>
          </a:p>
          <a:p>
            <a:pPr lvl="1" algn="l" eaLnBrk="1" hangingPunct="1">
              <a:buFontTx/>
              <a:buAutoNum type="alphaLcPeriod"/>
            </a:pPr>
            <a:r>
              <a:rPr lang="en-IE" altLang="en-US" sz="14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Contract withdrawal</a:t>
            </a:r>
          </a:p>
          <a:p>
            <a:pPr lvl="1" algn="l" eaLnBrk="1" hangingPunct="1">
              <a:buFontTx/>
              <a:buAutoNum type="alphaLcPeriod"/>
            </a:pPr>
            <a:r>
              <a:rPr lang="en-IE" altLang="en-US" sz="14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Civil Proceedings</a:t>
            </a:r>
          </a:p>
          <a:p>
            <a:pPr lvl="1" algn="l" eaLnBrk="1" hangingPunct="1">
              <a:buFontTx/>
              <a:buAutoNum type="alphaLcPeriod"/>
            </a:pPr>
            <a:r>
              <a:rPr lang="en-IE" altLang="en-US" sz="14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Administrative</a:t>
            </a:r>
          </a:p>
          <a:p>
            <a:pPr lvl="1" algn="l" eaLnBrk="1" hangingPunct="1"/>
            <a:r>
              <a:rPr lang="en-IE" altLang="en-US" sz="14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	Sanctions</a:t>
            </a:r>
          </a:p>
          <a:p>
            <a:pPr lvl="1" algn="l" eaLnBrk="1" hangingPunct="1"/>
            <a:r>
              <a:rPr lang="en-IE" altLang="en-US" sz="14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e.	 Agency Prosecution</a:t>
            </a:r>
          </a:p>
          <a:p>
            <a:pPr lvl="1" algn="l" eaLnBrk="1" hangingPunct="1"/>
            <a:r>
              <a:rPr lang="en-IE" altLang="en-US" sz="14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f. 	Cross-Sanctioning</a:t>
            </a:r>
          </a:p>
          <a:p>
            <a:pPr lvl="1" eaLnBrk="1" hangingPunct="1">
              <a:buFontTx/>
              <a:buAutoNum type="arabicPeriod"/>
            </a:pPr>
            <a:endParaRPr lang="en-IE" altLang="en-US" dirty="0"/>
          </a:p>
        </p:txBody>
      </p:sp>
      <p:sp>
        <p:nvSpPr>
          <p:cNvPr id="20500" name="TextBox 19"/>
          <p:cNvSpPr txBox="1">
            <a:spLocks noChangeArrowheads="1"/>
          </p:cNvSpPr>
          <p:nvPr/>
        </p:nvSpPr>
        <p:spPr bwMode="auto">
          <a:xfrm>
            <a:off x="4277514" y="2348334"/>
            <a:ext cx="199708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en-IE" altLang="en-US" sz="1800">
                <a:solidFill>
                  <a:schemeClr val="bg1">
                    <a:lumMod val="20000"/>
                    <a:lumOff val="80000"/>
                  </a:schemeClr>
                </a:solidFill>
              </a:rPr>
              <a:t>National Agencies</a:t>
            </a:r>
          </a:p>
          <a:p>
            <a:pPr eaLnBrk="1" hangingPunct="1"/>
            <a:r>
              <a:rPr lang="en-IE" altLang="en-US" sz="1800">
                <a:solidFill>
                  <a:schemeClr val="bg1">
                    <a:lumMod val="20000"/>
                    <a:lumOff val="80000"/>
                  </a:schemeClr>
                </a:solidFill>
              </a:rPr>
              <a:t>Overseas/Networks</a:t>
            </a:r>
          </a:p>
        </p:txBody>
      </p:sp>
      <p:sp>
        <p:nvSpPr>
          <p:cNvPr id="21" name="Oval 20"/>
          <p:cNvSpPr/>
          <p:nvPr/>
        </p:nvSpPr>
        <p:spPr>
          <a:xfrm>
            <a:off x="4000499" y="2324755"/>
            <a:ext cx="2663825" cy="792163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 sz="180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0502" name="TextBox 21"/>
          <p:cNvSpPr txBox="1">
            <a:spLocks noChangeArrowheads="1"/>
          </p:cNvSpPr>
          <p:nvPr/>
        </p:nvSpPr>
        <p:spPr bwMode="auto">
          <a:xfrm>
            <a:off x="1006511" y="5516984"/>
            <a:ext cx="214622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en-IE" altLang="en-US" sz="1800">
                <a:solidFill>
                  <a:schemeClr val="bg1">
                    <a:lumMod val="20000"/>
                    <a:lumOff val="80000"/>
                  </a:schemeClr>
                </a:solidFill>
              </a:rPr>
              <a:t>Professional</a:t>
            </a:r>
          </a:p>
          <a:p>
            <a:pPr eaLnBrk="1" hangingPunct="1"/>
            <a:r>
              <a:rPr lang="en-IE" altLang="en-US" sz="1800">
                <a:solidFill>
                  <a:schemeClr val="bg1">
                    <a:lumMod val="20000"/>
                    <a:lumOff val="80000"/>
                  </a:schemeClr>
                </a:solidFill>
              </a:rPr>
              <a:t>Service Providers,</a:t>
            </a:r>
            <a:br>
              <a:rPr lang="en-IE" altLang="en-US" sz="180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en-IE" altLang="en-US" sz="1800">
                <a:solidFill>
                  <a:schemeClr val="bg1">
                    <a:lumMod val="20000"/>
                    <a:lumOff val="80000"/>
                  </a:schemeClr>
                </a:solidFill>
              </a:rPr>
              <a:t>Accountants, Lawyers</a:t>
            </a:r>
          </a:p>
        </p:txBody>
      </p:sp>
      <p:sp>
        <p:nvSpPr>
          <p:cNvPr id="23" name="Oval 22"/>
          <p:cNvSpPr/>
          <p:nvPr/>
        </p:nvSpPr>
        <p:spPr>
          <a:xfrm>
            <a:off x="1006511" y="5345113"/>
            <a:ext cx="2592388" cy="1512887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 sz="180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0504" name="TextBox 23"/>
          <p:cNvSpPr txBox="1">
            <a:spLocks noChangeArrowheads="1"/>
          </p:cNvSpPr>
          <p:nvPr/>
        </p:nvSpPr>
        <p:spPr bwMode="auto">
          <a:xfrm>
            <a:off x="3599113" y="5948784"/>
            <a:ext cx="7360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en-IE" altLang="en-US" sz="1800">
                <a:solidFill>
                  <a:schemeClr val="bg1">
                    <a:lumMod val="20000"/>
                    <a:lumOff val="80000"/>
                  </a:schemeClr>
                </a:solidFill>
              </a:rPr>
              <a:t>Media</a:t>
            </a:r>
          </a:p>
        </p:txBody>
      </p:sp>
      <p:sp>
        <p:nvSpPr>
          <p:cNvPr id="25" name="Oval 24"/>
          <p:cNvSpPr/>
          <p:nvPr/>
        </p:nvSpPr>
        <p:spPr>
          <a:xfrm>
            <a:off x="3598899" y="5885437"/>
            <a:ext cx="863600" cy="576262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 sz="180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00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cd_navy">
  <a:themeElements>
    <a:clrScheme name="">
      <a:dk1>
        <a:srgbClr val="000000"/>
      </a:dk1>
      <a:lt1>
        <a:srgbClr val="888888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C3C3C3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cd_navy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37F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37F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ucd_nav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cd_nav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cd_nav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cd_nav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cd_nav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cd_nav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d_nav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d_nav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d_nav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d_nav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d_nav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d_nav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ucd_navy</Template>
  <TotalTime>4962</TotalTime>
  <Words>301</Words>
  <Application>Microsoft Office PowerPoint</Application>
  <PresentationFormat>On-screen Show (4:3)</PresentationFormat>
  <Paragraphs>132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ucd_navy</vt:lpstr>
      <vt:lpstr>A Response to Christopher Hodges Regulatory Powers and Enforcement</vt:lpstr>
      <vt:lpstr>Response</vt:lpstr>
      <vt:lpstr>Black’s Conceptualisation</vt:lpstr>
      <vt:lpstr>Regulation</vt:lpstr>
      <vt:lpstr>PowerPoint Presentation</vt:lpstr>
      <vt:lpstr>Enforcement Network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Better Regulation and Innovative Alternatives to Classical Regulation – Comparative Evidence and Proposals for Reform</dc:title>
  <dc:creator>Colin Scott</dc:creator>
  <cp:lastModifiedBy>Colin</cp:lastModifiedBy>
  <cp:revision>17</cp:revision>
  <cp:lastPrinted>2014-10-10T14:07:02Z</cp:lastPrinted>
  <dcterms:created xsi:type="dcterms:W3CDTF">2009-04-22T04:48:37Z</dcterms:created>
  <dcterms:modified xsi:type="dcterms:W3CDTF">2016-11-01T08:45:46Z</dcterms:modified>
</cp:coreProperties>
</file>